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427" r:id="rId5"/>
    <p:sldId id="461" r:id="rId6"/>
    <p:sldId id="462" r:id="rId7"/>
    <p:sldId id="445" r:id="rId8"/>
    <p:sldId id="479" r:id="rId9"/>
    <p:sldId id="430" r:id="rId10"/>
    <p:sldId id="463" r:id="rId11"/>
    <p:sldId id="433" r:id="rId12"/>
    <p:sldId id="434" r:id="rId13"/>
    <p:sldId id="435" r:id="rId14"/>
    <p:sldId id="436" r:id="rId15"/>
    <p:sldId id="475" r:id="rId16"/>
    <p:sldId id="476" r:id="rId17"/>
    <p:sldId id="464" r:id="rId18"/>
    <p:sldId id="432" r:id="rId19"/>
    <p:sldId id="437" r:id="rId20"/>
    <p:sldId id="439" r:id="rId21"/>
    <p:sldId id="465" r:id="rId22"/>
    <p:sldId id="438" r:id="rId23"/>
    <p:sldId id="474" r:id="rId24"/>
    <p:sldId id="471" r:id="rId25"/>
    <p:sldId id="469" r:id="rId26"/>
    <p:sldId id="472" r:id="rId27"/>
    <p:sldId id="466" r:id="rId28"/>
    <p:sldId id="441" r:id="rId29"/>
    <p:sldId id="460" r:id="rId30"/>
    <p:sldId id="459" r:id="rId31"/>
    <p:sldId id="477" r:id="rId32"/>
    <p:sldId id="443" r:id="rId33"/>
    <p:sldId id="454" r:id="rId34"/>
    <p:sldId id="455" r:id="rId35"/>
    <p:sldId id="478" r:id="rId36"/>
    <p:sldId id="259" r:id="rId37"/>
    <p:sldId id="457" r:id="rId38"/>
    <p:sldId id="467" r:id="rId39"/>
    <p:sldId id="428" r:id="rId40"/>
    <p:sldId id="456" r:id="rId41"/>
    <p:sldId id="468" r:id="rId42"/>
    <p:sldId id="444"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er, Ariel R (US)" initials="BAR(" lastIdx="1" clrIdx="0">
    <p:extLst>
      <p:ext uri="{19B8F6BF-5375-455C-9EA6-DF929625EA0E}">
        <p15:presenceInfo xmlns:p15="http://schemas.microsoft.com/office/powerpoint/2012/main" userId="Barber, Ariel R (US)" providerId="None"/>
      </p:ext>
    </p:extLst>
  </p:cmAuthor>
  <p:cmAuthor id="2" name="Ruegg, Justin (US)" initials="RJ(" lastIdx="1" clrIdx="1">
    <p:extLst>
      <p:ext uri="{19B8F6BF-5375-455C-9EA6-DF929625EA0E}">
        <p15:presenceInfo xmlns:p15="http://schemas.microsoft.com/office/powerpoint/2012/main" userId="Ruegg, Justin (US)" providerId="None"/>
      </p:ext>
    </p:extLst>
  </p:cmAuthor>
  <p:cmAuthor id="3" name="Pieri II, Richard J (US)" initials="RJP" lastIdx="10" clrIdx="2">
    <p:extLst>
      <p:ext uri="{19B8F6BF-5375-455C-9EA6-DF929625EA0E}">
        <p15:presenceInfo xmlns:p15="http://schemas.microsoft.com/office/powerpoint/2012/main" userId="Pieri II, Richard J (US)" providerId="None"/>
      </p:ext>
    </p:extLst>
  </p:cmAuthor>
  <p:cmAuthor id="4" name="Stiklickas, Mikaela R (US)" initials="SMR(" lastIdx="15" clrIdx="3">
    <p:extLst>
      <p:ext uri="{19B8F6BF-5375-455C-9EA6-DF929625EA0E}">
        <p15:presenceInfo xmlns:p15="http://schemas.microsoft.com/office/powerpoint/2012/main" userId="Stiklickas, Mikaela R (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FF0000"/>
    <a:srgbClr val="63666A"/>
    <a:srgbClr val="D9D9D9"/>
    <a:srgbClr val="0070C0"/>
    <a:srgbClr val="002F6C"/>
    <a:srgbClr val="A12503"/>
    <a:srgbClr val="832162"/>
    <a:srgbClr val="00A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892" autoAdjust="0"/>
  </p:normalViewPr>
  <p:slideViewPr>
    <p:cSldViewPr snapToGrid="0" showGuides="1">
      <p:cViewPr varScale="1">
        <p:scale>
          <a:sx n="79" d="100"/>
          <a:sy n="79" d="100"/>
        </p:scale>
        <p:origin x="1171" y="62"/>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D8BFD1-8A5F-4DA0-B147-F69F484316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EE78B4F-C78B-4EAE-9C67-FA1A02B909D6}">
      <dgm:prSet phldrT="[Text]"/>
      <dgm:spPr/>
      <dgm:t>
        <a:bodyPr/>
        <a:lstStyle/>
        <a:p>
          <a:r>
            <a:rPr lang="en-US" b="1" dirty="0"/>
            <a:t>Project Manager        </a:t>
          </a:r>
          <a:r>
            <a:rPr lang="en-US" dirty="0"/>
            <a:t>Victoria C </a:t>
          </a:r>
        </a:p>
      </dgm:t>
    </dgm:pt>
    <dgm:pt modelId="{37CF5727-6203-433E-AA6E-EF90F75296E2}" type="parTrans" cxnId="{AEB0E0AE-E0A5-4B8B-B43C-D16215526F15}">
      <dgm:prSet/>
      <dgm:spPr/>
      <dgm:t>
        <a:bodyPr/>
        <a:lstStyle/>
        <a:p>
          <a:endParaRPr lang="en-US"/>
        </a:p>
      </dgm:t>
    </dgm:pt>
    <dgm:pt modelId="{16FD803D-3FE5-4861-8B7A-7FA3ECADEE93}" type="sibTrans" cxnId="{AEB0E0AE-E0A5-4B8B-B43C-D16215526F15}">
      <dgm:prSet/>
      <dgm:spPr/>
      <dgm:t>
        <a:bodyPr/>
        <a:lstStyle/>
        <a:p>
          <a:endParaRPr lang="en-US"/>
        </a:p>
      </dgm:t>
    </dgm:pt>
    <dgm:pt modelId="{7F465B6F-D1F5-4BAC-B0E4-8E7617ED9A2C}">
      <dgm:prSet phldrT="[Text]"/>
      <dgm:spPr/>
      <dgm:t>
        <a:bodyPr/>
        <a:lstStyle/>
        <a:p>
          <a:r>
            <a:rPr lang="en-US" b="1" dirty="0"/>
            <a:t>Software Manager </a:t>
          </a:r>
          <a:r>
            <a:rPr lang="en-US" dirty="0"/>
            <a:t>Steve P</a:t>
          </a:r>
        </a:p>
      </dgm:t>
    </dgm:pt>
    <dgm:pt modelId="{FA8D13EA-BB3A-43A7-851E-4804DE979C10}" type="parTrans" cxnId="{37A210E6-55C7-4FA9-BAAD-EF3422277313}">
      <dgm:prSet/>
      <dgm:spPr/>
      <dgm:t>
        <a:bodyPr/>
        <a:lstStyle/>
        <a:p>
          <a:endParaRPr lang="en-US"/>
        </a:p>
      </dgm:t>
    </dgm:pt>
    <dgm:pt modelId="{77BF5EB7-1A90-467C-9336-021E04DE2AA3}" type="sibTrans" cxnId="{37A210E6-55C7-4FA9-BAAD-EF3422277313}">
      <dgm:prSet/>
      <dgm:spPr/>
      <dgm:t>
        <a:bodyPr/>
        <a:lstStyle/>
        <a:p>
          <a:endParaRPr lang="en-US"/>
        </a:p>
      </dgm:t>
    </dgm:pt>
    <dgm:pt modelId="{8109805A-58A2-457F-918E-0938DA65450F}">
      <dgm:prSet phldrT="[Text]"/>
      <dgm:spPr/>
      <dgm:t>
        <a:bodyPr/>
        <a:lstStyle/>
        <a:p>
          <a:r>
            <a:rPr lang="en-US" b="1" dirty="0"/>
            <a:t>Hardware Manager </a:t>
          </a:r>
          <a:r>
            <a:rPr lang="en-US" dirty="0"/>
            <a:t>Maria E</a:t>
          </a:r>
        </a:p>
      </dgm:t>
    </dgm:pt>
    <dgm:pt modelId="{0EC64FBC-67FC-47E4-9AF9-C98DB4122906}" type="parTrans" cxnId="{7ECEAA5F-BF5D-4268-8811-AD2405006650}">
      <dgm:prSet/>
      <dgm:spPr/>
      <dgm:t>
        <a:bodyPr/>
        <a:lstStyle/>
        <a:p>
          <a:endParaRPr lang="en-US"/>
        </a:p>
      </dgm:t>
    </dgm:pt>
    <dgm:pt modelId="{0ED4018B-B22C-445D-8C49-05A79B2353E0}" type="sibTrans" cxnId="{7ECEAA5F-BF5D-4268-8811-AD2405006650}">
      <dgm:prSet/>
      <dgm:spPr/>
      <dgm:t>
        <a:bodyPr/>
        <a:lstStyle/>
        <a:p>
          <a:endParaRPr lang="en-US"/>
        </a:p>
      </dgm:t>
    </dgm:pt>
    <dgm:pt modelId="{E1681313-FDD7-48BF-B1AF-D5807A3B771B}">
      <dgm:prSet phldrT="[Text]"/>
      <dgm:spPr/>
      <dgm:t>
        <a:bodyPr/>
        <a:lstStyle/>
        <a:p>
          <a:r>
            <a:rPr lang="en-US" b="1" dirty="0"/>
            <a:t>Testing Lead </a:t>
          </a:r>
          <a:r>
            <a:rPr lang="en-US" dirty="0"/>
            <a:t>Joe B</a:t>
          </a:r>
        </a:p>
      </dgm:t>
    </dgm:pt>
    <dgm:pt modelId="{57EC07DE-3AB0-407B-8240-8C64B78604E8}" type="parTrans" cxnId="{B33E0D8C-803C-4993-9D7C-6D4F8B3230AE}">
      <dgm:prSet/>
      <dgm:spPr/>
      <dgm:t>
        <a:bodyPr/>
        <a:lstStyle/>
        <a:p>
          <a:endParaRPr lang="en-US"/>
        </a:p>
      </dgm:t>
    </dgm:pt>
    <dgm:pt modelId="{C1D250F0-D0B6-4688-9755-C4D2395333C6}" type="sibTrans" cxnId="{B33E0D8C-803C-4993-9D7C-6D4F8B3230AE}">
      <dgm:prSet/>
      <dgm:spPr/>
      <dgm:t>
        <a:bodyPr/>
        <a:lstStyle/>
        <a:p>
          <a:endParaRPr lang="en-US"/>
        </a:p>
      </dgm:t>
    </dgm:pt>
    <dgm:pt modelId="{F2707FD5-CCE0-4305-9D79-4112D1E928B7}" type="asst">
      <dgm:prSet phldrT="[Text]"/>
      <dgm:spPr/>
      <dgm:t>
        <a:bodyPr/>
        <a:lstStyle/>
        <a:p>
          <a:r>
            <a:rPr lang="en-US" b="1" dirty="0"/>
            <a:t>Deputy</a:t>
          </a:r>
          <a:r>
            <a:rPr lang="en-US" dirty="0"/>
            <a:t> </a:t>
          </a:r>
          <a:r>
            <a:rPr lang="en-US" b="1" dirty="0"/>
            <a:t>Project Manager </a:t>
          </a:r>
          <a:r>
            <a:rPr lang="en-US" dirty="0"/>
            <a:t>Isabella R</a:t>
          </a:r>
        </a:p>
      </dgm:t>
    </dgm:pt>
    <dgm:pt modelId="{33BBAF57-EA8E-4799-A4B5-FBB31A2F7195}" type="sibTrans" cxnId="{D32392C2-B50D-4EFF-96EB-10E7946D5667}">
      <dgm:prSet/>
      <dgm:spPr/>
      <dgm:t>
        <a:bodyPr/>
        <a:lstStyle/>
        <a:p>
          <a:endParaRPr lang="en-US"/>
        </a:p>
      </dgm:t>
    </dgm:pt>
    <dgm:pt modelId="{1622C3AF-77F6-4179-A74A-9DB1FAA2676F}" type="parTrans" cxnId="{D32392C2-B50D-4EFF-96EB-10E7946D5667}">
      <dgm:prSet/>
      <dgm:spPr/>
      <dgm:t>
        <a:bodyPr/>
        <a:lstStyle/>
        <a:p>
          <a:endParaRPr lang="en-US"/>
        </a:p>
      </dgm:t>
    </dgm:pt>
    <dgm:pt modelId="{BBE041E4-F8CC-45E4-A420-7E9BD55EF04B}">
      <dgm:prSet phldrT="[Text]"/>
      <dgm:spPr/>
      <dgm:t>
        <a:bodyPr/>
        <a:lstStyle/>
        <a:p>
          <a:r>
            <a:rPr lang="en-US" b="1" dirty="0"/>
            <a:t>Lead Pilot   </a:t>
          </a:r>
          <a:r>
            <a:rPr lang="en-US" dirty="0"/>
            <a:t>Joe B</a:t>
          </a:r>
        </a:p>
      </dgm:t>
    </dgm:pt>
    <dgm:pt modelId="{30C85539-3FF0-47E1-92F4-3F6BB006424D}" type="parTrans" cxnId="{09656FD6-12C0-4939-BFF6-0B168994FCBD}">
      <dgm:prSet/>
      <dgm:spPr/>
      <dgm:t>
        <a:bodyPr/>
        <a:lstStyle/>
        <a:p>
          <a:endParaRPr lang="en-US"/>
        </a:p>
      </dgm:t>
    </dgm:pt>
    <dgm:pt modelId="{33A0F111-9133-4BB3-86A0-1109683302F4}" type="sibTrans" cxnId="{09656FD6-12C0-4939-BFF6-0B168994FCBD}">
      <dgm:prSet/>
      <dgm:spPr/>
      <dgm:t>
        <a:bodyPr/>
        <a:lstStyle/>
        <a:p>
          <a:endParaRPr lang="en-US"/>
        </a:p>
      </dgm:t>
    </dgm:pt>
    <dgm:pt modelId="{A12F0808-FF08-4635-809A-CE03A8086655}">
      <dgm:prSet phldrT="[Text]"/>
      <dgm:spPr/>
      <dgm:t>
        <a:bodyPr/>
        <a:lstStyle/>
        <a:p>
          <a:r>
            <a:rPr lang="en-US" b="1" dirty="0"/>
            <a:t>Secondary Pilot  </a:t>
          </a:r>
          <a:r>
            <a:rPr lang="en-US" dirty="0"/>
            <a:t>Isabella R</a:t>
          </a:r>
        </a:p>
      </dgm:t>
    </dgm:pt>
    <dgm:pt modelId="{06AB9370-7002-4B13-A57B-9F59789C12DD}" type="parTrans" cxnId="{1F5DD569-A2FA-4B7A-AE5F-095223D2F760}">
      <dgm:prSet/>
      <dgm:spPr/>
      <dgm:t>
        <a:bodyPr/>
        <a:lstStyle/>
        <a:p>
          <a:endParaRPr lang="en-US"/>
        </a:p>
      </dgm:t>
    </dgm:pt>
    <dgm:pt modelId="{FD5F6EA6-5A57-4284-B5A8-7AD85EAEEDDD}" type="sibTrans" cxnId="{1F5DD569-A2FA-4B7A-AE5F-095223D2F760}">
      <dgm:prSet/>
      <dgm:spPr/>
      <dgm:t>
        <a:bodyPr/>
        <a:lstStyle/>
        <a:p>
          <a:endParaRPr lang="en-US"/>
        </a:p>
      </dgm:t>
    </dgm:pt>
    <dgm:pt modelId="{CAA97084-9717-4E91-85B0-BA8C47D7B82C}" type="pres">
      <dgm:prSet presAssocID="{ECD8BFD1-8A5F-4DA0-B147-F69F48431644}" presName="hierChild1" presStyleCnt="0">
        <dgm:presLayoutVars>
          <dgm:orgChart val="1"/>
          <dgm:chPref val="1"/>
          <dgm:dir/>
          <dgm:animOne val="branch"/>
          <dgm:animLvl val="lvl"/>
          <dgm:resizeHandles/>
        </dgm:presLayoutVars>
      </dgm:prSet>
      <dgm:spPr/>
    </dgm:pt>
    <dgm:pt modelId="{207C6180-5B44-4F36-9D89-2C6EE5E60237}" type="pres">
      <dgm:prSet presAssocID="{EEE78B4F-C78B-4EAE-9C67-FA1A02B909D6}" presName="hierRoot1" presStyleCnt="0">
        <dgm:presLayoutVars>
          <dgm:hierBranch val="init"/>
        </dgm:presLayoutVars>
      </dgm:prSet>
      <dgm:spPr/>
    </dgm:pt>
    <dgm:pt modelId="{8A778390-D516-46CA-B743-5D788807BC91}" type="pres">
      <dgm:prSet presAssocID="{EEE78B4F-C78B-4EAE-9C67-FA1A02B909D6}" presName="rootComposite1" presStyleCnt="0"/>
      <dgm:spPr/>
    </dgm:pt>
    <dgm:pt modelId="{54087C3A-E28C-4CAA-BE99-92EE87F34934}" type="pres">
      <dgm:prSet presAssocID="{EEE78B4F-C78B-4EAE-9C67-FA1A02B909D6}" presName="rootText1" presStyleLbl="node0" presStyleIdx="0" presStyleCnt="1" custScaleX="160137">
        <dgm:presLayoutVars>
          <dgm:chPref val="3"/>
        </dgm:presLayoutVars>
      </dgm:prSet>
      <dgm:spPr/>
    </dgm:pt>
    <dgm:pt modelId="{0545721A-ACC7-4FA5-897F-D1D78AB4C47F}" type="pres">
      <dgm:prSet presAssocID="{EEE78B4F-C78B-4EAE-9C67-FA1A02B909D6}" presName="rootConnector1" presStyleLbl="node1" presStyleIdx="0" presStyleCnt="0"/>
      <dgm:spPr/>
    </dgm:pt>
    <dgm:pt modelId="{3B25602D-FD85-466F-B851-09C7FCD438AF}" type="pres">
      <dgm:prSet presAssocID="{EEE78B4F-C78B-4EAE-9C67-FA1A02B909D6}" presName="hierChild2" presStyleCnt="0"/>
      <dgm:spPr/>
    </dgm:pt>
    <dgm:pt modelId="{5D5F146D-8B43-4636-A788-CCE4E818C5BC}" type="pres">
      <dgm:prSet presAssocID="{FA8D13EA-BB3A-43A7-851E-4804DE979C10}" presName="Name37" presStyleLbl="parChTrans1D2" presStyleIdx="0" presStyleCnt="5"/>
      <dgm:spPr/>
    </dgm:pt>
    <dgm:pt modelId="{E78AC750-26AF-469A-AE79-C61E832185FC}" type="pres">
      <dgm:prSet presAssocID="{7F465B6F-D1F5-4BAC-B0E4-8E7617ED9A2C}" presName="hierRoot2" presStyleCnt="0">
        <dgm:presLayoutVars>
          <dgm:hierBranch val="init"/>
        </dgm:presLayoutVars>
      </dgm:prSet>
      <dgm:spPr/>
    </dgm:pt>
    <dgm:pt modelId="{CC0D8192-D263-406D-9D00-514DDB882C05}" type="pres">
      <dgm:prSet presAssocID="{7F465B6F-D1F5-4BAC-B0E4-8E7617ED9A2C}" presName="rootComposite" presStyleCnt="0"/>
      <dgm:spPr/>
    </dgm:pt>
    <dgm:pt modelId="{CAE71A11-EF8A-4E14-ABD1-F2AB2EA79F86}" type="pres">
      <dgm:prSet presAssocID="{7F465B6F-D1F5-4BAC-B0E4-8E7617ED9A2C}" presName="rootText" presStyleLbl="node2" presStyleIdx="0" presStyleCnt="4" custScaleX="157565">
        <dgm:presLayoutVars>
          <dgm:chPref val="3"/>
        </dgm:presLayoutVars>
      </dgm:prSet>
      <dgm:spPr/>
    </dgm:pt>
    <dgm:pt modelId="{974DC482-813E-4BE9-AF55-E19ABF41CCF6}" type="pres">
      <dgm:prSet presAssocID="{7F465B6F-D1F5-4BAC-B0E4-8E7617ED9A2C}" presName="rootConnector" presStyleLbl="node2" presStyleIdx="0" presStyleCnt="4"/>
      <dgm:spPr/>
    </dgm:pt>
    <dgm:pt modelId="{8EFDA08A-1FEB-48BB-B949-C5B57FD86CA4}" type="pres">
      <dgm:prSet presAssocID="{7F465B6F-D1F5-4BAC-B0E4-8E7617ED9A2C}" presName="hierChild4" presStyleCnt="0"/>
      <dgm:spPr/>
    </dgm:pt>
    <dgm:pt modelId="{6EF163BC-63CD-4BBE-AA1D-794A1DB1669E}" type="pres">
      <dgm:prSet presAssocID="{7F465B6F-D1F5-4BAC-B0E4-8E7617ED9A2C}" presName="hierChild5" presStyleCnt="0"/>
      <dgm:spPr/>
    </dgm:pt>
    <dgm:pt modelId="{B1F2DD78-E1D8-4CAC-AAD6-6DB07CF7737D}" type="pres">
      <dgm:prSet presAssocID="{0EC64FBC-67FC-47E4-9AF9-C98DB4122906}" presName="Name37" presStyleLbl="parChTrans1D2" presStyleIdx="1" presStyleCnt="5"/>
      <dgm:spPr/>
    </dgm:pt>
    <dgm:pt modelId="{76BF3DCB-49F8-4E3B-954E-568915CBF7BF}" type="pres">
      <dgm:prSet presAssocID="{8109805A-58A2-457F-918E-0938DA65450F}" presName="hierRoot2" presStyleCnt="0">
        <dgm:presLayoutVars>
          <dgm:hierBranch val="init"/>
        </dgm:presLayoutVars>
      </dgm:prSet>
      <dgm:spPr/>
    </dgm:pt>
    <dgm:pt modelId="{8B616C75-3632-4BA0-B1A0-7B1FA68AA4CC}" type="pres">
      <dgm:prSet presAssocID="{8109805A-58A2-457F-918E-0938DA65450F}" presName="rootComposite" presStyleCnt="0"/>
      <dgm:spPr/>
    </dgm:pt>
    <dgm:pt modelId="{13D21BF3-1E90-426A-B35B-86D4161A3BFD}" type="pres">
      <dgm:prSet presAssocID="{8109805A-58A2-457F-918E-0938DA65450F}" presName="rootText" presStyleLbl="node2" presStyleIdx="1" presStyleCnt="4" custScaleX="157762">
        <dgm:presLayoutVars>
          <dgm:chPref val="3"/>
        </dgm:presLayoutVars>
      </dgm:prSet>
      <dgm:spPr/>
    </dgm:pt>
    <dgm:pt modelId="{7EAB8136-BBFB-4EFB-9302-1BE3F3503241}" type="pres">
      <dgm:prSet presAssocID="{8109805A-58A2-457F-918E-0938DA65450F}" presName="rootConnector" presStyleLbl="node2" presStyleIdx="1" presStyleCnt="4"/>
      <dgm:spPr/>
    </dgm:pt>
    <dgm:pt modelId="{68B1EA1F-B810-4ED1-85EB-7E4ADE5E2DB9}" type="pres">
      <dgm:prSet presAssocID="{8109805A-58A2-457F-918E-0938DA65450F}" presName="hierChild4" presStyleCnt="0"/>
      <dgm:spPr/>
    </dgm:pt>
    <dgm:pt modelId="{968233FD-5AF0-4F24-AC6E-D4E34D24140D}" type="pres">
      <dgm:prSet presAssocID="{8109805A-58A2-457F-918E-0938DA65450F}" presName="hierChild5" presStyleCnt="0"/>
      <dgm:spPr/>
    </dgm:pt>
    <dgm:pt modelId="{1FF98366-EBFF-461F-BC84-474658B8883F}" type="pres">
      <dgm:prSet presAssocID="{57EC07DE-3AB0-407B-8240-8C64B78604E8}" presName="Name37" presStyleLbl="parChTrans1D2" presStyleIdx="2" presStyleCnt="5"/>
      <dgm:spPr/>
    </dgm:pt>
    <dgm:pt modelId="{2659EA5C-DC46-434B-9C2D-73AF4C2CFF8D}" type="pres">
      <dgm:prSet presAssocID="{E1681313-FDD7-48BF-B1AF-D5807A3B771B}" presName="hierRoot2" presStyleCnt="0">
        <dgm:presLayoutVars>
          <dgm:hierBranch val="init"/>
        </dgm:presLayoutVars>
      </dgm:prSet>
      <dgm:spPr/>
    </dgm:pt>
    <dgm:pt modelId="{8D727043-C64B-4436-A1F8-6D4D8B36F80F}" type="pres">
      <dgm:prSet presAssocID="{E1681313-FDD7-48BF-B1AF-D5807A3B771B}" presName="rootComposite" presStyleCnt="0"/>
      <dgm:spPr/>
    </dgm:pt>
    <dgm:pt modelId="{9AD1DA19-316A-4897-AE68-BB97A98D0FD1}" type="pres">
      <dgm:prSet presAssocID="{E1681313-FDD7-48BF-B1AF-D5807A3B771B}" presName="rootText" presStyleLbl="node2" presStyleIdx="2" presStyleCnt="4">
        <dgm:presLayoutVars>
          <dgm:chPref val="3"/>
        </dgm:presLayoutVars>
      </dgm:prSet>
      <dgm:spPr/>
    </dgm:pt>
    <dgm:pt modelId="{7DE7FAFA-4C2A-440C-865B-6A9BD7A249FA}" type="pres">
      <dgm:prSet presAssocID="{E1681313-FDD7-48BF-B1AF-D5807A3B771B}" presName="rootConnector" presStyleLbl="node2" presStyleIdx="2" presStyleCnt="4"/>
      <dgm:spPr/>
    </dgm:pt>
    <dgm:pt modelId="{CC6C7E0A-62C3-404C-913F-037EE6E86DB7}" type="pres">
      <dgm:prSet presAssocID="{E1681313-FDD7-48BF-B1AF-D5807A3B771B}" presName="hierChild4" presStyleCnt="0"/>
      <dgm:spPr/>
    </dgm:pt>
    <dgm:pt modelId="{5FF84E69-E98E-421C-86BE-0090BE927772}" type="pres">
      <dgm:prSet presAssocID="{E1681313-FDD7-48BF-B1AF-D5807A3B771B}" presName="hierChild5" presStyleCnt="0"/>
      <dgm:spPr/>
    </dgm:pt>
    <dgm:pt modelId="{73D3D768-5018-4E12-B3BD-AC6D8863BB48}" type="pres">
      <dgm:prSet presAssocID="{30C85539-3FF0-47E1-92F4-3F6BB006424D}" presName="Name37" presStyleLbl="parChTrans1D2" presStyleIdx="3" presStyleCnt="5"/>
      <dgm:spPr/>
    </dgm:pt>
    <dgm:pt modelId="{764CADD3-32A0-4531-ACC5-BB688CFF5A1D}" type="pres">
      <dgm:prSet presAssocID="{BBE041E4-F8CC-45E4-A420-7E9BD55EF04B}" presName="hierRoot2" presStyleCnt="0">
        <dgm:presLayoutVars>
          <dgm:hierBranch val="init"/>
        </dgm:presLayoutVars>
      </dgm:prSet>
      <dgm:spPr/>
    </dgm:pt>
    <dgm:pt modelId="{DC6842D4-7C3D-4B34-A907-983469DA07B0}" type="pres">
      <dgm:prSet presAssocID="{BBE041E4-F8CC-45E4-A420-7E9BD55EF04B}" presName="rootComposite" presStyleCnt="0"/>
      <dgm:spPr/>
    </dgm:pt>
    <dgm:pt modelId="{CBC3D5BE-FF4D-4F48-A411-6180D3FAB6FD}" type="pres">
      <dgm:prSet presAssocID="{BBE041E4-F8CC-45E4-A420-7E9BD55EF04B}" presName="rootText" presStyleLbl="node2" presStyleIdx="3" presStyleCnt="4" custScaleX="86138">
        <dgm:presLayoutVars>
          <dgm:chPref val="3"/>
        </dgm:presLayoutVars>
      </dgm:prSet>
      <dgm:spPr/>
    </dgm:pt>
    <dgm:pt modelId="{7D26003F-B338-4258-89C6-0333C3AE16C8}" type="pres">
      <dgm:prSet presAssocID="{BBE041E4-F8CC-45E4-A420-7E9BD55EF04B}" presName="rootConnector" presStyleLbl="node2" presStyleIdx="3" presStyleCnt="4"/>
      <dgm:spPr/>
    </dgm:pt>
    <dgm:pt modelId="{10265AB7-0D03-48C9-8A09-769BF4E80069}" type="pres">
      <dgm:prSet presAssocID="{BBE041E4-F8CC-45E4-A420-7E9BD55EF04B}" presName="hierChild4" presStyleCnt="0"/>
      <dgm:spPr/>
    </dgm:pt>
    <dgm:pt modelId="{5E7BD572-6358-4913-99A8-4290ECCFD2CC}" type="pres">
      <dgm:prSet presAssocID="{06AB9370-7002-4B13-A57B-9F59789C12DD}" presName="Name37" presStyleLbl="parChTrans1D3" presStyleIdx="0" presStyleCnt="1"/>
      <dgm:spPr/>
    </dgm:pt>
    <dgm:pt modelId="{B7E163FD-FA32-47C9-8282-E8990A86DC1A}" type="pres">
      <dgm:prSet presAssocID="{A12F0808-FF08-4635-809A-CE03A8086655}" presName="hierRoot2" presStyleCnt="0">
        <dgm:presLayoutVars>
          <dgm:hierBranch val="init"/>
        </dgm:presLayoutVars>
      </dgm:prSet>
      <dgm:spPr/>
    </dgm:pt>
    <dgm:pt modelId="{A7789405-AE5E-4152-A3EC-37F1BDFD1A30}" type="pres">
      <dgm:prSet presAssocID="{A12F0808-FF08-4635-809A-CE03A8086655}" presName="rootComposite" presStyleCnt="0"/>
      <dgm:spPr/>
    </dgm:pt>
    <dgm:pt modelId="{078002A5-CC4B-43ED-8152-442CD3471893}" type="pres">
      <dgm:prSet presAssocID="{A12F0808-FF08-4635-809A-CE03A8086655}" presName="rootText" presStyleLbl="node3" presStyleIdx="0" presStyleCnt="1" custScaleX="114640" custLinFactNeighborX="-13838">
        <dgm:presLayoutVars>
          <dgm:chPref val="3"/>
        </dgm:presLayoutVars>
      </dgm:prSet>
      <dgm:spPr/>
    </dgm:pt>
    <dgm:pt modelId="{5EF0711E-120B-456C-9494-8ABC697C6C02}" type="pres">
      <dgm:prSet presAssocID="{A12F0808-FF08-4635-809A-CE03A8086655}" presName="rootConnector" presStyleLbl="node3" presStyleIdx="0" presStyleCnt="1"/>
      <dgm:spPr/>
    </dgm:pt>
    <dgm:pt modelId="{3FD7290B-4877-42A8-9208-DD7B3F571EE0}" type="pres">
      <dgm:prSet presAssocID="{A12F0808-FF08-4635-809A-CE03A8086655}" presName="hierChild4" presStyleCnt="0"/>
      <dgm:spPr/>
    </dgm:pt>
    <dgm:pt modelId="{7254FAC0-AA36-43DA-82AB-650AF56EE051}" type="pres">
      <dgm:prSet presAssocID="{A12F0808-FF08-4635-809A-CE03A8086655}" presName="hierChild5" presStyleCnt="0"/>
      <dgm:spPr/>
    </dgm:pt>
    <dgm:pt modelId="{DE6549F2-22F9-4CA8-B323-4D453D4D464F}" type="pres">
      <dgm:prSet presAssocID="{BBE041E4-F8CC-45E4-A420-7E9BD55EF04B}" presName="hierChild5" presStyleCnt="0"/>
      <dgm:spPr/>
    </dgm:pt>
    <dgm:pt modelId="{04A7B253-7963-425A-8484-FCC0BA371C61}" type="pres">
      <dgm:prSet presAssocID="{EEE78B4F-C78B-4EAE-9C67-FA1A02B909D6}" presName="hierChild3" presStyleCnt="0"/>
      <dgm:spPr/>
    </dgm:pt>
    <dgm:pt modelId="{6ABBAE3C-5777-4C23-A208-FC27FA6E5B0E}" type="pres">
      <dgm:prSet presAssocID="{1622C3AF-77F6-4179-A74A-9DB1FAA2676F}" presName="Name111" presStyleLbl="parChTrans1D2" presStyleIdx="4" presStyleCnt="5"/>
      <dgm:spPr/>
    </dgm:pt>
    <dgm:pt modelId="{E82F61F9-DB61-4B39-A486-9FF841BE0094}" type="pres">
      <dgm:prSet presAssocID="{F2707FD5-CCE0-4305-9D79-4112D1E928B7}" presName="hierRoot3" presStyleCnt="0">
        <dgm:presLayoutVars>
          <dgm:hierBranch val="init"/>
        </dgm:presLayoutVars>
      </dgm:prSet>
      <dgm:spPr/>
    </dgm:pt>
    <dgm:pt modelId="{8A4FFC36-094E-4F30-A233-FF8231D098B0}" type="pres">
      <dgm:prSet presAssocID="{F2707FD5-CCE0-4305-9D79-4112D1E928B7}" presName="rootComposite3" presStyleCnt="0"/>
      <dgm:spPr/>
    </dgm:pt>
    <dgm:pt modelId="{6CA4301A-2758-42EC-8696-09221D95D965}" type="pres">
      <dgm:prSet presAssocID="{F2707FD5-CCE0-4305-9D79-4112D1E928B7}" presName="rootText3" presStyleLbl="asst1" presStyleIdx="0" presStyleCnt="1" custScaleX="185250">
        <dgm:presLayoutVars>
          <dgm:chPref val="3"/>
        </dgm:presLayoutVars>
      </dgm:prSet>
      <dgm:spPr/>
    </dgm:pt>
    <dgm:pt modelId="{2679A7B7-C841-4AE1-B822-7C83E67E10D4}" type="pres">
      <dgm:prSet presAssocID="{F2707FD5-CCE0-4305-9D79-4112D1E928B7}" presName="rootConnector3" presStyleLbl="asst1" presStyleIdx="0" presStyleCnt="1"/>
      <dgm:spPr/>
    </dgm:pt>
    <dgm:pt modelId="{C98B0E1F-1840-4360-AAE1-0F6AD3B4681B}" type="pres">
      <dgm:prSet presAssocID="{F2707FD5-CCE0-4305-9D79-4112D1E928B7}" presName="hierChild6" presStyleCnt="0"/>
      <dgm:spPr/>
    </dgm:pt>
    <dgm:pt modelId="{C4604A38-117F-49AC-8CB5-59D9EE59EE4A}" type="pres">
      <dgm:prSet presAssocID="{F2707FD5-CCE0-4305-9D79-4112D1E928B7}" presName="hierChild7" presStyleCnt="0"/>
      <dgm:spPr/>
    </dgm:pt>
  </dgm:ptLst>
  <dgm:cxnLst>
    <dgm:cxn modelId="{3D4D661B-0BC7-41BF-B672-A1F9B2FE13BF}" type="presOf" srcId="{0EC64FBC-67FC-47E4-9AF9-C98DB4122906}" destId="{B1F2DD78-E1D8-4CAC-AAD6-6DB07CF7737D}" srcOrd="0" destOrd="0" presId="urn:microsoft.com/office/officeart/2005/8/layout/orgChart1"/>
    <dgm:cxn modelId="{A2681127-2635-4E6A-A4FC-690778FD3573}" type="presOf" srcId="{57EC07DE-3AB0-407B-8240-8C64B78604E8}" destId="{1FF98366-EBFF-461F-BC84-474658B8883F}" srcOrd="0" destOrd="0" presId="urn:microsoft.com/office/officeart/2005/8/layout/orgChart1"/>
    <dgm:cxn modelId="{24133A29-AE96-448B-A5EA-F3EDFAAF2620}" type="presOf" srcId="{7F465B6F-D1F5-4BAC-B0E4-8E7617ED9A2C}" destId="{CAE71A11-EF8A-4E14-ABD1-F2AB2EA79F86}" srcOrd="0" destOrd="0" presId="urn:microsoft.com/office/officeart/2005/8/layout/orgChart1"/>
    <dgm:cxn modelId="{7A2CB52B-405D-4C45-8FB6-D270DCFDF30F}" type="presOf" srcId="{ECD8BFD1-8A5F-4DA0-B147-F69F48431644}" destId="{CAA97084-9717-4E91-85B0-BA8C47D7B82C}" srcOrd="0" destOrd="0" presId="urn:microsoft.com/office/officeart/2005/8/layout/orgChart1"/>
    <dgm:cxn modelId="{705CE334-D5A3-4EE1-B455-618367D54944}" type="presOf" srcId="{F2707FD5-CCE0-4305-9D79-4112D1E928B7}" destId="{6CA4301A-2758-42EC-8696-09221D95D965}" srcOrd="0" destOrd="0" presId="urn:microsoft.com/office/officeart/2005/8/layout/orgChart1"/>
    <dgm:cxn modelId="{5E8D0336-C05E-4969-87CB-4DE252000A5B}" type="presOf" srcId="{8109805A-58A2-457F-918E-0938DA65450F}" destId="{7EAB8136-BBFB-4EFB-9302-1BE3F3503241}" srcOrd="1" destOrd="0" presId="urn:microsoft.com/office/officeart/2005/8/layout/orgChart1"/>
    <dgm:cxn modelId="{C0676938-3DC9-42E6-A6E4-BB2247079A5C}" type="presOf" srcId="{A12F0808-FF08-4635-809A-CE03A8086655}" destId="{078002A5-CC4B-43ED-8152-442CD3471893}" srcOrd="0" destOrd="0" presId="urn:microsoft.com/office/officeart/2005/8/layout/orgChart1"/>
    <dgm:cxn modelId="{AEB9353C-795F-42CD-AB46-CFCEB826A74B}" type="presOf" srcId="{F2707FD5-CCE0-4305-9D79-4112D1E928B7}" destId="{2679A7B7-C841-4AE1-B822-7C83E67E10D4}" srcOrd="1" destOrd="0" presId="urn:microsoft.com/office/officeart/2005/8/layout/orgChart1"/>
    <dgm:cxn modelId="{C6D09A3F-6276-45AD-A2CE-B0067A8AEA5A}" type="presOf" srcId="{FA8D13EA-BB3A-43A7-851E-4804DE979C10}" destId="{5D5F146D-8B43-4636-A788-CCE4E818C5BC}" srcOrd="0" destOrd="0" presId="urn:microsoft.com/office/officeart/2005/8/layout/orgChart1"/>
    <dgm:cxn modelId="{7ECEAA5F-BF5D-4268-8811-AD2405006650}" srcId="{EEE78B4F-C78B-4EAE-9C67-FA1A02B909D6}" destId="{8109805A-58A2-457F-918E-0938DA65450F}" srcOrd="2" destOrd="0" parTransId="{0EC64FBC-67FC-47E4-9AF9-C98DB4122906}" sibTransId="{0ED4018B-B22C-445D-8C49-05A79B2353E0}"/>
    <dgm:cxn modelId="{E00D0760-B8E7-4829-9FB7-7637E48598F5}" type="presOf" srcId="{06AB9370-7002-4B13-A57B-9F59789C12DD}" destId="{5E7BD572-6358-4913-99A8-4290ECCFD2CC}" srcOrd="0" destOrd="0" presId="urn:microsoft.com/office/officeart/2005/8/layout/orgChart1"/>
    <dgm:cxn modelId="{1F5DD569-A2FA-4B7A-AE5F-095223D2F760}" srcId="{BBE041E4-F8CC-45E4-A420-7E9BD55EF04B}" destId="{A12F0808-FF08-4635-809A-CE03A8086655}" srcOrd="0" destOrd="0" parTransId="{06AB9370-7002-4B13-A57B-9F59789C12DD}" sibTransId="{FD5F6EA6-5A57-4284-B5A8-7AD85EAEEDDD}"/>
    <dgm:cxn modelId="{2851A970-4EC6-4794-9989-B9DD1E9A29D3}" type="presOf" srcId="{7F465B6F-D1F5-4BAC-B0E4-8E7617ED9A2C}" destId="{974DC482-813E-4BE9-AF55-E19ABF41CCF6}" srcOrd="1" destOrd="0" presId="urn:microsoft.com/office/officeart/2005/8/layout/orgChart1"/>
    <dgm:cxn modelId="{0D6D5672-FA82-4D7F-B948-3D2E5493E04F}" type="presOf" srcId="{8109805A-58A2-457F-918E-0938DA65450F}" destId="{13D21BF3-1E90-426A-B35B-86D4161A3BFD}" srcOrd="0" destOrd="0" presId="urn:microsoft.com/office/officeart/2005/8/layout/orgChart1"/>
    <dgm:cxn modelId="{ACECB889-1C14-4A94-91BB-FDF8C26F93A4}" type="presOf" srcId="{BBE041E4-F8CC-45E4-A420-7E9BD55EF04B}" destId="{CBC3D5BE-FF4D-4F48-A411-6180D3FAB6FD}" srcOrd="0" destOrd="0" presId="urn:microsoft.com/office/officeart/2005/8/layout/orgChart1"/>
    <dgm:cxn modelId="{C621F289-C103-4C72-8A66-9F089C666751}" type="presOf" srcId="{30C85539-3FF0-47E1-92F4-3F6BB006424D}" destId="{73D3D768-5018-4E12-B3BD-AC6D8863BB48}" srcOrd="0" destOrd="0" presId="urn:microsoft.com/office/officeart/2005/8/layout/orgChart1"/>
    <dgm:cxn modelId="{B33E0D8C-803C-4993-9D7C-6D4F8B3230AE}" srcId="{EEE78B4F-C78B-4EAE-9C67-FA1A02B909D6}" destId="{E1681313-FDD7-48BF-B1AF-D5807A3B771B}" srcOrd="3" destOrd="0" parTransId="{57EC07DE-3AB0-407B-8240-8C64B78604E8}" sibTransId="{C1D250F0-D0B6-4688-9755-C4D2395333C6}"/>
    <dgm:cxn modelId="{602FEF97-9384-4A33-9C94-38F70BBA6F48}" type="presOf" srcId="{EEE78B4F-C78B-4EAE-9C67-FA1A02B909D6}" destId="{54087C3A-E28C-4CAA-BE99-92EE87F34934}" srcOrd="0" destOrd="0" presId="urn:microsoft.com/office/officeart/2005/8/layout/orgChart1"/>
    <dgm:cxn modelId="{AAE30EA2-049B-49C5-88A4-D64A2BE44CF2}" type="presOf" srcId="{A12F0808-FF08-4635-809A-CE03A8086655}" destId="{5EF0711E-120B-456C-9494-8ABC697C6C02}" srcOrd="1" destOrd="0" presId="urn:microsoft.com/office/officeart/2005/8/layout/orgChart1"/>
    <dgm:cxn modelId="{58423BA7-597A-4EA7-911C-486E6D0BA7B6}" type="presOf" srcId="{BBE041E4-F8CC-45E4-A420-7E9BD55EF04B}" destId="{7D26003F-B338-4258-89C6-0333C3AE16C8}" srcOrd="1" destOrd="0" presId="urn:microsoft.com/office/officeart/2005/8/layout/orgChart1"/>
    <dgm:cxn modelId="{AEB0E0AE-E0A5-4B8B-B43C-D16215526F15}" srcId="{ECD8BFD1-8A5F-4DA0-B147-F69F48431644}" destId="{EEE78B4F-C78B-4EAE-9C67-FA1A02B909D6}" srcOrd="0" destOrd="0" parTransId="{37CF5727-6203-433E-AA6E-EF90F75296E2}" sibTransId="{16FD803D-3FE5-4861-8B7A-7FA3ECADEE93}"/>
    <dgm:cxn modelId="{E05A84B0-5BE3-4A65-9E38-8551A80E2756}" type="presOf" srcId="{EEE78B4F-C78B-4EAE-9C67-FA1A02B909D6}" destId="{0545721A-ACC7-4FA5-897F-D1D78AB4C47F}" srcOrd="1" destOrd="0" presId="urn:microsoft.com/office/officeart/2005/8/layout/orgChart1"/>
    <dgm:cxn modelId="{D43AA4B6-BA4C-48D0-9626-07D01A8F6FAE}" type="presOf" srcId="{E1681313-FDD7-48BF-B1AF-D5807A3B771B}" destId="{9AD1DA19-316A-4897-AE68-BB97A98D0FD1}" srcOrd="0" destOrd="0" presId="urn:microsoft.com/office/officeart/2005/8/layout/orgChart1"/>
    <dgm:cxn modelId="{D32392C2-B50D-4EFF-96EB-10E7946D5667}" srcId="{EEE78B4F-C78B-4EAE-9C67-FA1A02B909D6}" destId="{F2707FD5-CCE0-4305-9D79-4112D1E928B7}" srcOrd="0" destOrd="0" parTransId="{1622C3AF-77F6-4179-A74A-9DB1FAA2676F}" sibTransId="{33BBAF57-EA8E-4799-A4B5-FBB31A2F7195}"/>
    <dgm:cxn modelId="{09656FD6-12C0-4939-BFF6-0B168994FCBD}" srcId="{EEE78B4F-C78B-4EAE-9C67-FA1A02B909D6}" destId="{BBE041E4-F8CC-45E4-A420-7E9BD55EF04B}" srcOrd="4" destOrd="0" parTransId="{30C85539-3FF0-47E1-92F4-3F6BB006424D}" sibTransId="{33A0F111-9133-4BB3-86A0-1109683302F4}"/>
    <dgm:cxn modelId="{37A210E6-55C7-4FA9-BAAD-EF3422277313}" srcId="{EEE78B4F-C78B-4EAE-9C67-FA1A02B909D6}" destId="{7F465B6F-D1F5-4BAC-B0E4-8E7617ED9A2C}" srcOrd="1" destOrd="0" parTransId="{FA8D13EA-BB3A-43A7-851E-4804DE979C10}" sibTransId="{77BF5EB7-1A90-467C-9336-021E04DE2AA3}"/>
    <dgm:cxn modelId="{45D991F3-08F2-484C-B2A3-08615F8893F2}" type="presOf" srcId="{1622C3AF-77F6-4179-A74A-9DB1FAA2676F}" destId="{6ABBAE3C-5777-4C23-A208-FC27FA6E5B0E}" srcOrd="0" destOrd="0" presId="urn:microsoft.com/office/officeart/2005/8/layout/orgChart1"/>
    <dgm:cxn modelId="{597CDDFA-4D58-4211-ABDE-3A86C9701FA4}" type="presOf" srcId="{E1681313-FDD7-48BF-B1AF-D5807A3B771B}" destId="{7DE7FAFA-4C2A-440C-865B-6A9BD7A249FA}" srcOrd="1" destOrd="0" presId="urn:microsoft.com/office/officeart/2005/8/layout/orgChart1"/>
    <dgm:cxn modelId="{69DDAF78-3CB1-404C-A76A-6B6D6B30E44E}" type="presParOf" srcId="{CAA97084-9717-4E91-85B0-BA8C47D7B82C}" destId="{207C6180-5B44-4F36-9D89-2C6EE5E60237}" srcOrd="0" destOrd="0" presId="urn:microsoft.com/office/officeart/2005/8/layout/orgChart1"/>
    <dgm:cxn modelId="{84E550A2-EED5-48B0-92C1-A1DC50112428}" type="presParOf" srcId="{207C6180-5B44-4F36-9D89-2C6EE5E60237}" destId="{8A778390-D516-46CA-B743-5D788807BC91}" srcOrd="0" destOrd="0" presId="urn:microsoft.com/office/officeart/2005/8/layout/orgChart1"/>
    <dgm:cxn modelId="{10F9A722-E6BB-458B-AC28-2DC8D663650E}" type="presParOf" srcId="{8A778390-D516-46CA-B743-5D788807BC91}" destId="{54087C3A-E28C-4CAA-BE99-92EE87F34934}" srcOrd="0" destOrd="0" presId="urn:microsoft.com/office/officeart/2005/8/layout/orgChart1"/>
    <dgm:cxn modelId="{6915F687-3208-40E1-B8AB-0861EA0252A0}" type="presParOf" srcId="{8A778390-D516-46CA-B743-5D788807BC91}" destId="{0545721A-ACC7-4FA5-897F-D1D78AB4C47F}" srcOrd="1" destOrd="0" presId="urn:microsoft.com/office/officeart/2005/8/layout/orgChart1"/>
    <dgm:cxn modelId="{88DBFB3F-05A3-4933-8AEC-74EA80E3D8AB}" type="presParOf" srcId="{207C6180-5B44-4F36-9D89-2C6EE5E60237}" destId="{3B25602D-FD85-466F-B851-09C7FCD438AF}" srcOrd="1" destOrd="0" presId="urn:microsoft.com/office/officeart/2005/8/layout/orgChart1"/>
    <dgm:cxn modelId="{B25A4C32-F2B7-4F07-848C-63CAC0C0165A}" type="presParOf" srcId="{3B25602D-FD85-466F-B851-09C7FCD438AF}" destId="{5D5F146D-8B43-4636-A788-CCE4E818C5BC}" srcOrd="0" destOrd="0" presId="urn:microsoft.com/office/officeart/2005/8/layout/orgChart1"/>
    <dgm:cxn modelId="{FD5153A4-06B4-4156-8325-7341F8B34DFA}" type="presParOf" srcId="{3B25602D-FD85-466F-B851-09C7FCD438AF}" destId="{E78AC750-26AF-469A-AE79-C61E832185FC}" srcOrd="1" destOrd="0" presId="urn:microsoft.com/office/officeart/2005/8/layout/orgChart1"/>
    <dgm:cxn modelId="{7CC5574E-DC98-4110-8348-8A1F1F0C382A}" type="presParOf" srcId="{E78AC750-26AF-469A-AE79-C61E832185FC}" destId="{CC0D8192-D263-406D-9D00-514DDB882C05}" srcOrd="0" destOrd="0" presId="urn:microsoft.com/office/officeart/2005/8/layout/orgChart1"/>
    <dgm:cxn modelId="{72AF3728-83A5-4994-AE30-4DC6A05C7392}" type="presParOf" srcId="{CC0D8192-D263-406D-9D00-514DDB882C05}" destId="{CAE71A11-EF8A-4E14-ABD1-F2AB2EA79F86}" srcOrd="0" destOrd="0" presId="urn:microsoft.com/office/officeart/2005/8/layout/orgChart1"/>
    <dgm:cxn modelId="{EF5FCD03-1A2D-46AC-BF0F-807C61F86BF7}" type="presParOf" srcId="{CC0D8192-D263-406D-9D00-514DDB882C05}" destId="{974DC482-813E-4BE9-AF55-E19ABF41CCF6}" srcOrd="1" destOrd="0" presId="urn:microsoft.com/office/officeart/2005/8/layout/orgChart1"/>
    <dgm:cxn modelId="{76FE5B61-9A9D-41B6-AD1E-E8FA8BE34CD6}" type="presParOf" srcId="{E78AC750-26AF-469A-AE79-C61E832185FC}" destId="{8EFDA08A-1FEB-48BB-B949-C5B57FD86CA4}" srcOrd="1" destOrd="0" presId="urn:microsoft.com/office/officeart/2005/8/layout/orgChart1"/>
    <dgm:cxn modelId="{D9EDD767-602B-40BC-9BF0-78948E90EA39}" type="presParOf" srcId="{E78AC750-26AF-469A-AE79-C61E832185FC}" destId="{6EF163BC-63CD-4BBE-AA1D-794A1DB1669E}" srcOrd="2" destOrd="0" presId="urn:microsoft.com/office/officeart/2005/8/layout/orgChart1"/>
    <dgm:cxn modelId="{5AB55BAE-F79A-4346-B581-7535B0CC2F95}" type="presParOf" srcId="{3B25602D-FD85-466F-B851-09C7FCD438AF}" destId="{B1F2DD78-E1D8-4CAC-AAD6-6DB07CF7737D}" srcOrd="2" destOrd="0" presId="urn:microsoft.com/office/officeart/2005/8/layout/orgChart1"/>
    <dgm:cxn modelId="{F478140C-46DA-437F-AEFF-7FA541749043}" type="presParOf" srcId="{3B25602D-FD85-466F-B851-09C7FCD438AF}" destId="{76BF3DCB-49F8-4E3B-954E-568915CBF7BF}" srcOrd="3" destOrd="0" presId="urn:microsoft.com/office/officeart/2005/8/layout/orgChart1"/>
    <dgm:cxn modelId="{D49700A3-BB84-447A-8EE0-FCBF50224E8C}" type="presParOf" srcId="{76BF3DCB-49F8-4E3B-954E-568915CBF7BF}" destId="{8B616C75-3632-4BA0-B1A0-7B1FA68AA4CC}" srcOrd="0" destOrd="0" presId="urn:microsoft.com/office/officeart/2005/8/layout/orgChart1"/>
    <dgm:cxn modelId="{D11F52AB-843E-4732-B310-3815191ECBC7}" type="presParOf" srcId="{8B616C75-3632-4BA0-B1A0-7B1FA68AA4CC}" destId="{13D21BF3-1E90-426A-B35B-86D4161A3BFD}" srcOrd="0" destOrd="0" presId="urn:microsoft.com/office/officeart/2005/8/layout/orgChart1"/>
    <dgm:cxn modelId="{E952BC9D-2ADA-4FA2-AA65-F1254EE4256C}" type="presParOf" srcId="{8B616C75-3632-4BA0-B1A0-7B1FA68AA4CC}" destId="{7EAB8136-BBFB-4EFB-9302-1BE3F3503241}" srcOrd="1" destOrd="0" presId="urn:microsoft.com/office/officeart/2005/8/layout/orgChart1"/>
    <dgm:cxn modelId="{138BFFAA-F8CB-46C3-A808-A3F563FC2549}" type="presParOf" srcId="{76BF3DCB-49F8-4E3B-954E-568915CBF7BF}" destId="{68B1EA1F-B810-4ED1-85EB-7E4ADE5E2DB9}" srcOrd="1" destOrd="0" presId="urn:microsoft.com/office/officeart/2005/8/layout/orgChart1"/>
    <dgm:cxn modelId="{6B862F83-C143-4854-9FA1-EFB75BA7B20F}" type="presParOf" srcId="{76BF3DCB-49F8-4E3B-954E-568915CBF7BF}" destId="{968233FD-5AF0-4F24-AC6E-D4E34D24140D}" srcOrd="2" destOrd="0" presId="urn:microsoft.com/office/officeart/2005/8/layout/orgChart1"/>
    <dgm:cxn modelId="{794D5264-3F85-405D-B232-DD5DB1620293}" type="presParOf" srcId="{3B25602D-FD85-466F-B851-09C7FCD438AF}" destId="{1FF98366-EBFF-461F-BC84-474658B8883F}" srcOrd="4" destOrd="0" presId="urn:microsoft.com/office/officeart/2005/8/layout/orgChart1"/>
    <dgm:cxn modelId="{08A965D8-2FB2-491D-B43C-60A0077CF32D}" type="presParOf" srcId="{3B25602D-FD85-466F-B851-09C7FCD438AF}" destId="{2659EA5C-DC46-434B-9C2D-73AF4C2CFF8D}" srcOrd="5" destOrd="0" presId="urn:microsoft.com/office/officeart/2005/8/layout/orgChart1"/>
    <dgm:cxn modelId="{7A6B526B-2BCA-4A78-864D-B918B5C29383}" type="presParOf" srcId="{2659EA5C-DC46-434B-9C2D-73AF4C2CFF8D}" destId="{8D727043-C64B-4436-A1F8-6D4D8B36F80F}" srcOrd="0" destOrd="0" presId="urn:microsoft.com/office/officeart/2005/8/layout/orgChart1"/>
    <dgm:cxn modelId="{9C0D8B5C-40E9-4543-92C4-5BF3D35B8B0D}" type="presParOf" srcId="{8D727043-C64B-4436-A1F8-6D4D8B36F80F}" destId="{9AD1DA19-316A-4897-AE68-BB97A98D0FD1}" srcOrd="0" destOrd="0" presId="urn:microsoft.com/office/officeart/2005/8/layout/orgChart1"/>
    <dgm:cxn modelId="{C67B514B-6E13-43BB-A10E-9572E612E6DE}" type="presParOf" srcId="{8D727043-C64B-4436-A1F8-6D4D8B36F80F}" destId="{7DE7FAFA-4C2A-440C-865B-6A9BD7A249FA}" srcOrd="1" destOrd="0" presId="urn:microsoft.com/office/officeart/2005/8/layout/orgChart1"/>
    <dgm:cxn modelId="{693C6380-6B40-44A2-A605-F811A8136732}" type="presParOf" srcId="{2659EA5C-DC46-434B-9C2D-73AF4C2CFF8D}" destId="{CC6C7E0A-62C3-404C-913F-037EE6E86DB7}" srcOrd="1" destOrd="0" presId="urn:microsoft.com/office/officeart/2005/8/layout/orgChart1"/>
    <dgm:cxn modelId="{7EC72942-D15F-436B-8A96-F1F9FDCF4CE7}" type="presParOf" srcId="{2659EA5C-DC46-434B-9C2D-73AF4C2CFF8D}" destId="{5FF84E69-E98E-421C-86BE-0090BE927772}" srcOrd="2" destOrd="0" presId="urn:microsoft.com/office/officeart/2005/8/layout/orgChart1"/>
    <dgm:cxn modelId="{9EDD3A2E-603A-47B5-908D-F5C32ADE28E6}" type="presParOf" srcId="{3B25602D-FD85-466F-B851-09C7FCD438AF}" destId="{73D3D768-5018-4E12-B3BD-AC6D8863BB48}" srcOrd="6" destOrd="0" presId="urn:microsoft.com/office/officeart/2005/8/layout/orgChart1"/>
    <dgm:cxn modelId="{8BE95EE5-C18C-41FF-8EC4-457BA136C127}" type="presParOf" srcId="{3B25602D-FD85-466F-B851-09C7FCD438AF}" destId="{764CADD3-32A0-4531-ACC5-BB688CFF5A1D}" srcOrd="7" destOrd="0" presId="urn:microsoft.com/office/officeart/2005/8/layout/orgChart1"/>
    <dgm:cxn modelId="{720E73CD-C37B-4BEB-9B26-06DAA97D26A1}" type="presParOf" srcId="{764CADD3-32A0-4531-ACC5-BB688CFF5A1D}" destId="{DC6842D4-7C3D-4B34-A907-983469DA07B0}" srcOrd="0" destOrd="0" presId="urn:microsoft.com/office/officeart/2005/8/layout/orgChart1"/>
    <dgm:cxn modelId="{EE6255CF-DE5D-4243-A6C6-87D6948D2EBD}" type="presParOf" srcId="{DC6842D4-7C3D-4B34-A907-983469DA07B0}" destId="{CBC3D5BE-FF4D-4F48-A411-6180D3FAB6FD}" srcOrd="0" destOrd="0" presId="urn:microsoft.com/office/officeart/2005/8/layout/orgChart1"/>
    <dgm:cxn modelId="{B557E6CE-4910-47DC-896F-491050712FEA}" type="presParOf" srcId="{DC6842D4-7C3D-4B34-A907-983469DA07B0}" destId="{7D26003F-B338-4258-89C6-0333C3AE16C8}" srcOrd="1" destOrd="0" presId="urn:microsoft.com/office/officeart/2005/8/layout/orgChart1"/>
    <dgm:cxn modelId="{23711B42-5F69-4033-9F31-955F838A0CF4}" type="presParOf" srcId="{764CADD3-32A0-4531-ACC5-BB688CFF5A1D}" destId="{10265AB7-0D03-48C9-8A09-769BF4E80069}" srcOrd="1" destOrd="0" presId="urn:microsoft.com/office/officeart/2005/8/layout/orgChart1"/>
    <dgm:cxn modelId="{870C19D6-DB2A-4751-BB78-1118EDF16C7B}" type="presParOf" srcId="{10265AB7-0D03-48C9-8A09-769BF4E80069}" destId="{5E7BD572-6358-4913-99A8-4290ECCFD2CC}" srcOrd="0" destOrd="0" presId="urn:microsoft.com/office/officeart/2005/8/layout/orgChart1"/>
    <dgm:cxn modelId="{0B085220-7058-4998-9A78-D6E45894AF2D}" type="presParOf" srcId="{10265AB7-0D03-48C9-8A09-769BF4E80069}" destId="{B7E163FD-FA32-47C9-8282-E8990A86DC1A}" srcOrd="1" destOrd="0" presId="urn:microsoft.com/office/officeart/2005/8/layout/orgChart1"/>
    <dgm:cxn modelId="{C77C32EF-5346-4BD7-9409-746933B0FB21}" type="presParOf" srcId="{B7E163FD-FA32-47C9-8282-E8990A86DC1A}" destId="{A7789405-AE5E-4152-A3EC-37F1BDFD1A30}" srcOrd="0" destOrd="0" presId="urn:microsoft.com/office/officeart/2005/8/layout/orgChart1"/>
    <dgm:cxn modelId="{11ED947A-6FBB-402D-9369-79A5871DDAE0}" type="presParOf" srcId="{A7789405-AE5E-4152-A3EC-37F1BDFD1A30}" destId="{078002A5-CC4B-43ED-8152-442CD3471893}" srcOrd="0" destOrd="0" presId="urn:microsoft.com/office/officeart/2005/8/layout/orgChart1"/>
    <dgm:cxn modelId="{4ED7DB7F-0CE6-4E0B-9A5A-AC436C73322B}" type="presParOf" srcId="{A7789405-AE5E-4152-A3EC-37F1BDFD1A30}" destId="{5EF0711E-120B-456C-9494-8ABC697C6C02}" srcOrd="1" destOrd="0" presId="urn:microsoft.com/office/officeart/2005/8/layout/orgChart1"/>
    <dgm:cxn modelId="{5855719B-CB2B-42AB-A366-16E85389BD5A}" type="presParOf" srcId="{B7E163FD-FA32-47C9-8282-E8990A86DC1A}" destId="{3FD7290B-4877-42A8-9208-DD7B3F571EE0}" srcOrd="1" destOrd="0" presId="urn:microsoft.com/office/officeart/2005/8/layout/orgChart1"/>
    <dgm:cxn modelId="{6BC1979E-5F28-4DBC-A20C-76E6ED5FF795}" type="presParOf" srcId="{B7E163FD-FA32-47C9-8282-E8990A86DC1A}" destId="{7254FAC0-AA36-43DA-82AB-650AF56EE051}" srcOrd="2" destOrd="0" presId="urn:microsoft.com/office/officeart/2005/8/layout/orgChart1"/>
    <dgm:cxn modelId="{7727848A-CC7B-4597-A00F-B97996A7E374}" type="presParOf" srcId="{764CADD3-32A0-4531-ACC5-BB688CFF5A1D}" destId="{DE6549F2-22F9-4CA8-B323-4D453D4D464F}" srcOrd="2" destOrd="0" presId="urn:microsoft.com/office/officeart/2005/8/layout/orgChart1"/>
    <dgm:cxn modelId="{7C9A2E28-43DA-446B-8BC2-DB15DA526865}" type="presParOf" srcId="{207C6180-5B44-4F36-9D89-2C6EE5E60237}" destId="{04A7B253-7963-425A-8484-FCC0BA371C61}" srcOrd="2" destOrd="0" presId="urn:microsoft.com/office/officeart/2005/8/layout/orgChart1"/>
    <dgm:cxn modelId="{5949E72E-614C-4109-ADE5-CC3556948DC8}" type="presParOf" srcId="{04A7B253-7963-425A-8484-FCC0BA371C61}" destId="{6ABBAE3C-5777-4C23-A208-FC27FA6E5B0E}" srcOrd="0" destOrd="0" presId="urn:microsoft.com/office/officeart/2005/8/layout/orgChart1"/>
    <dgm:cxn modelId="{758C47D8-1DF9-4E81-A9EC-1065569DF114}" type="presParOf" srcId="{04A7B253-7963-425A-8484-FCC0BA371C61}" destId="{E82F61F9-DB61-4B39-A486-9FF841BE0094}" srcOrd="1" destOrd="0" presId="urn:microsoft.com/office/officeart/2005/8/layout/orgChart1"/>
    <dgm:cxn modelId="{C89039AA-5019-4F10-BE41-FE58FF069DA7}" type="presParOf" srcId="{E82F61F9-DB61-4B39-A486-9FF841BE0094}" destId="{8A4FFC36-094E-4F30-A233-FF8231D098B0}" srcOrd="0" destOrd="0" presId="urn:microsoft.com/office/officeart/2005/8/layout/orgChart1"/>
    <dgm:cxn modelId="{CA8D47C4-CF39-4D7C-B552-5A0C50242554}" type="presParOf" srcId="{8A4FFC36-094E-4F30-A233-FF8231D098B0}" destId="{6CA4301A-2758-42EC-8696-09221D95D965}" srcOrd="0" destOrd="0" presId="urn:microsoft.com/office/officeart/2005/8/layout/orgChart1"/>
    <dgm:cxn modelId="{BEA30198-B4CC-436C-BB05-D30FEF0771BD}" type="presParOf" srcId="{8A4FFC36-094E-4F30-A233-FF8231D098B0}" destId="{2679A7B7-C841-4AE1-B822-7C83E67E10D4}" srcOrd="1" destOrd="0" presId="urn:microsoft.com/office/officeart/2005/8/layout/orgChart1"/>
    <dgm:cxn modelId="{1E32723B-06CC-4B1F-B3CF-A1D6A2DE7F38}" type="presParOf" srcId="{E82F61F9-DB61-4B39-A486-9FF841BE0094}" destId="{C98B0E1F-1840-4360-AAE1-0F6AD3B4681B}" srcOrd="1" destOrd="0" presId="urn:microsoft.com/office/officeart/2005/8/layout/orgChart1"/>
    <dgm:cxn modelId="{FEFD4AFD-BC3D-4226-B1DF-49023625AF6C}" type="presParOf" srcId="{E82F61F9-DB61-4B39-A486-9FF841BE0094}" destId="{C4604A38-117F-49AC-8CB5-59D9EE59EE4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BAE3C-5777-4C23-A208-FC27FA6E5B0E}">
      <dsp:nvSpPr>
        <dsp:cNvPr id="0" name=""/>
        <dsp:cNvSpPr/>
      </dsp:nvSpPr>
      <dsp:spPr>
        <a:xfrm>
          <a:off x="3594416" y="1631830"/>
          <a:ext cx="138819" cy="608161"/>
        </a:xfrm>
        <a:custGeom>
          <a:avLst/>
          <a:gdLst/>
          <a:ahLst/>
          <a:cxnLst/>
          <a:rect l="0" t="0" r="0" b="0"/>
          <a:pathLst>
            <a:path>
              <a:moveTo>
                <a:pt x="138819" y="0"/>
              </a:moveTo>
              <a:lnTo>
                <a:pt x="138819" y="608161"/>
              </a:lnTo>
              <a:lnTo>
                <a:pt x="0" y="6081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7BD572-6358-4913-99A8-4290ECCFD2CC}">
      <dsp:nvSpPr>
        <dsp:cNvPr id="0" name=""/>
        <dsp:cNvSpPr/>
      </dsp:nvSpPr>
      <dsp:spPr>
        <a:xfrm>
          <a:off x="6381816" y="3509197"/>
          <a:ext cx="91440" cy="608161"/>
        </a:xfrm>
        <a:custGeom>
          <a:avLst/>
          <a:gdLst/>
          <a:ahLst/>
          <a:cxnLst/>
          <a:rect l="0" t="0" r="0" b="0"/>
          <a:pathLst>
            <a:path>
              <a:moveTo>
                <a:pt x="57847" y="0"/>
              </a:moveTo>
              <a:lnTo>
                <a:pt x="45720" y="6081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D3D768-5018-4E12-B3BD-AC6D8863BB48}">
      <dsp:nvSpPr>
        <dsp:cNvPr id="0" name=""/>
        <dsp:cNvSpPr/>
      </dsp:nvSpPr>
      <dsp:spPr>
        <a:xfrm>
          <a:off x="3733236" y="1631830"/>
          <a:ext cx="3161956" cy="1216322"/>
        </a:xfrm>
        <a:custGeom>
          <a:avLst/>
          <a:gdLst/>
          <a:ahLst/>
          <a:cxnLst/>
          <a:rect l="0" t="0" r="0" b="0"/>
          <a:pathLst>
            <a:path>
              <a:moveTo>
                <a:pt x="0" y="0"/>
              </a:moveTo>
              <a:lnTo>
                <a:pt x="0" y="1077503"/>
              </a:lnTo>
              <a:lnTo>
                <a:pt x="3161956" y="1077503"/>
              </a:lnTo>
              <a:lnTo>
                <a:pt x="3161956" y="1216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98366-EBFF-461F-BC84-474658B8883F}">
      <dsp:nvSpPr>
        <dsp:cNvPr id="0" name=""/>
        <dsp:cNvSpPr/>
      </dsp:nvSpPr>
      <dsp:spPr>
        <a:xfrm>
          <a:off x="3733236" y="1631830"/>
          <a:ext cx="1653861" cy="1216322"/>
        </a:xfrm>
        <a:custGeom>
          <a:avLst/>
          <a:gdLst/>
          <a:ahLst/>
          <a:cxnLst/>
          <a:rect l="0" t="0" r="0" b="0"/>
          <a:pathLst>
            <a:path>
              <a:moveTo>
                <a:pt x="0" y="0"/>
              </a:moveTo>
              <a:lnTo>
                <a:pt x="0" y="1077503"/>
              </a:lnTo>
              <a:lnTo>
                <a:pt x="1653861" y="1077503"/>
              </a:lnTo>
              <a:lnTo>
                <a:pt x="1653861" y="1216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F2DD78-E1D8-4CAC-AAD6-6DB07CF7737D}">
      <dsp:nvSpPr>
        <dsp:cNvPr id="0" name=""/>
        <dsp:cNvSpPr/>
      </dsp:nvSpPr>
      <dsp:spPr>
        <a:xfrm>
          <a:off x="3405536" y="1631830"/>
          <a:ext cx="327699" cy="1216322"/>
        </a:xfrm>
        <a:custGeom>
          <a:avLst/>
          <a:gdLst/>
          <a:ahLst/>
          <a:cxnLst/>
          <a:rect l="0" t="0" r="0" b="0"/>
          <a:pathLst>
            <a:path>
              <a:moveTo>
                <a:pt x="327699" y="0"/>
              </a:moveTo>
              <a:lnTo>
                <a:pt x="327699" y="1077503"/>
              </a:lnTo>
              <a:lnTo>
                <a:pt x="0" y="1077503"/>
              </a:lnTo>
              <a:lnTo>
                <a:pt x="0" y="1216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5F146D-8B43-4636-A788-CCE4E818C5BC}">
      <dsp:nvSpPr>
        <dsp:cNvPr id="0" name=""/>
        <dsp:cNvSpPr/>
      </dsp:nvSpPr>
      <dsp:spPr>
        <a:xfrm>
          <a:off x="1043444" y="1631830"/>
          <a:ext cx="2689791" cy="1216322"/>
        </a:xfrm>
        <a:custGeom>
          <a:avLst/>
          <a:gdLst/>
          <a:ahLst/>
          <a:cxnLst/>
          <a:rect l="0" t="0" r="0" b="0"/>
          <a:pathLst>
            <a:path>
              <a:moveTo>
                <a:pt x="2689791" y="0"/>
              </a:moveTo>
              <a:lnTo>
                <a:pt x="2689791" y="1077503"/>
              </a:lnTo>
              <a:lnTo>
                <a:pt x="0" y="1077503"/>
              </a:lnTo>
              <a:lnTo>
                <a:pt x="0" y="1216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87C3A-E28C-4CAA-BE99-92EE87F34934}">
      <dsp:nvSpPr>
        <dsp:cNvPr id="0" name=""/>
        <dsp:cNvSpPr/>
      </dsp:nvSpPr>
      <dsp:spPr>
        <a:xfrm>
          <a:off x="2674658" y="970785"/>
          <a:ext cx="2117155"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Project Manager        </a:t>
          </a:r>
          <a:r>
            <a:rPr lang="en-US" sz="1800" kern="1200" dirty="0"/>
            <a:t>Victoria C </a:t>
          </a:r>
        </a:p>
      </dsp:txBody>
      <dsp:txXfrm>
        <a:off x="2674658" y="970785"/>
        <a:ext cx="2117155" cy="661044"/>
      </dsp:txXfrm>
    </dsp:sp>
    <dsp:sp modelId="{CAE71A11-EF8A-4E14-ABD1-F2AB2EA79F86}">
      <dsp:nvSpPr>
        <dsp:cNvPr id="0" name=""/>
        <dsp:cNvSpPr/>
      </dsp:nvSpPr>
      <dsp:spPr>
        <a:xfrm>
          <a:off x="1869" y="2848152"/>
          <a:ext cx="2083150"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Software Manager </a:t>
          </a:r>
          <a:r>
            <a:rPr lang="en-US" sz="1800" kern="1200" dirty="0"/>
            <a:t>Steve P</a:t>
          </a:r>
        </a:p>
      </dsp:txBody>
      <dsp:txXfrm>
        <a:off x="1869" y="2848152"/>
        <a:ext cx="2083150" cy="661044"/>
      </dsp:txXfrm>
    </dsp:sp>
    <dsp:sp modelId="{13D21BF3-1E90-426A-B35B-86D4161A3BFD}">
      <dsp:nvSpPr>
        <dsp:cNvPr id="0" name=""/>
        <dsp:cNvSpPr/>
      </dsp:nvSpPr>
      <dsp:spPr>
        <a:xfrm>
          <a:off x="2362658" y="2848152"/>
          <a:ext cx="2085755"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Hardware Manager </a:t>
          </a:r>
          <a:r>
            <a:rPr lang="en-US" sz="1800" kern="1200" dirty="0"/>
            <a:t>Maria E</a:t>
          </a:r>
        </a:p>
      </dsp:txBody>
      <dsp:txXfrm>
        <a:off x="2362658" y="2848152"/>
        <a:ext cx="2085755" cy="661044"/>
      </dsp:txXfrm>
    </dsp:sp>
    <dsp:sp modelId="{9AD1DA19-316A-4897-AE68-BB97A98D0FD1}">
      <dsp:nvSpPr>
        <dsp:cNvPr id="0" name=""/>
        <dsp:cNvSpPr/>
      </dsp:nvSpPr>
      <dsp:spPr>
        <a:xfrm>
          <a:off x="4726053" y="2848152"/>
          <a:ext cx="1322089"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Testing Lead </a:t>
          </a:r>
          <a:r>
            <a:rPr lang="en-US" sz="1800" kern="1200" dirty="0"/>
            <a:t>Joe B</a:t>
          </a:r>
        </a:p>
      </dsp:txBody>
      <dsp:txXfrm>
        <a:off x="4726053" y="2848152"/>
        <a:ext cx="1322089" cy="661044"/>
      </dsp:txXfrm>
    </dsp:sp>
    <dsp:sp modelId="{CBC3D5BE-FF4D-4F48-A411-6180D3FAB6FD}">
      <dsp:nvSpPr>
        <dsp:cNvPr id="0" name=""/>
        <dsp:cNvSpPr/>
      </dsp:nvSpPr>
      <dsp:spPr>
        <a:xfrm>
          <a:off x="6325781" y="2848152"/>
          <a:ext cx="1138821"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Lead Pilot   </a:t>
          </a:r>
          <a:r>
            <a:rPr lang="en-US" sz="1800" kern="1200" dirty="0"/>
            <a:t>Joe B</a:t>
          </a:r>
        </a:p>
      </dsp:txBody>
      <dsp:txXfrm>
        <a:off x="6325781" y="2848152"/>
        <a:ext cx="1138821" cy="661044"/>
      </dsp:txXfrm>
    </dsp:sp>
    <dsp:sp modelId="{078002A5-CC4B-43ED-8152-442CD3471893}">
      <dsp:nvSpPr>
        <dsp:cNvPr id="0" name=""/>
        <dsp:cNvSpPr/>
      </dsp:nvSpPr>
      <dsp:spPr>
        <a:xfrm>
          <a:off x="6427536" y="3786836"/>
          <a:ext cx="1515643"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Pilot  </a:t>
          </a:r>
          <a:r>
            <a:rPr lang="en-US" sz="1800" kern="1200" dirty="0"/>
            <a:t>Isabella R</a:t>
          </a:r>
        </a:p>
      </dsp:txBody>
      <dsp:txXfrm>
        <a:off x="6427536" y="3786836"/>
        <a:ext cx="1515643" cy="661044"/>
      </dsp:txXfrm>
    </dsp:sp>
    <dsp:sp modelId="{6CA4301A-2758-42EC-8696-09221D95D965}">
      <dsp:nvSpPr>
        <dsp:cNvPr id="0" name=""/>
        <dsp:cNvSpPr/>
      </dsp:nvSpPr>
      <dsp:spPr>
        <a:xfrm>
          <a:off x="1145245" y="1909469"/>
          <a:ext cx="2449171" cy="66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Deputy</a:t>
          </a:r>
          <a:r>
            <a:rPr lang="en-US" sz="1800" kern="1200" dirty="0"/>
            <a:t> </a:t>
          </a:r>
          <a:r>
            <a:rPr lang="en-US" sz="1800" b="1" kern="1200" dirty="0"/>
            <a:t>Project Manager </a:t>
          </a:r>
          <a:r>
            <a:rPr lang="en-US" sz="1800" kern="1200" dirty="0"/>
            <a:t>Isabella R</a:t>
          </a:r>
        </a:p>
      </dsp:txBody>
      <dsp:txXfrm>
        <a:off x="1145245" y="1909469"/>
        <a:ext cx="2449171" cy="6610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1B0925-D018-4694-8BD2-B89F172BCC04}" type="datetimeFigureOut">
              <a:rPr lang="en-US" smtClean="0"/>
              <a:t>8/29/2021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51C376-EA5F-40EB-B5C9-F210D82C3856}" type="slidenum">
              <a:rPr lang="en-US" smtClean="0"/>
              <a:t>‹#›</a:t>
            </a:fld>
            <a:endParaRPr lang="en-US" dirty="0"/>
          </a:p>
        </p:txBody>
      </p:sp>
    </p:spTree>
    <p:extLst>
      <p:ext uri="{BB962C8B-B14F-4D97-AF65-F5344CB8AC3E}">
        <p14:creationId xmlns:p14="http://schemas.microsoft.com/office/powerpoint/2010/main" val="133688753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F5D99-016A-414A-B5D0-2B391DB0FAA8}" type="datetimeFigureOut">
              <a:rPr lang="en-US" smtClean="0"/>
              <a:t>8/29/2021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5F514-E216-4B0B-9B33-6FEA2EC08AD4}" type="slidenum">
              <a:rPr lang="en-US" smtClean="0"/>
              <a:t>‹#›</a:t>
            </a:fld>
            <a:endParaRPr lang="en-US" dirty="0"/>
          </a:p>
        </p:txBody>
      </p:sp>
    </p:spTree>
    <p:extLst>
      <p:ext uri="{BB962C8B-B14F-4D97-AF65-F5344CB8AC3E}">
        <p14:creationId xmlns:p14="http://schemas.microsoft.com/office/powerpoint/2010/main" val="34468886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4D84BD-C09C-4C37-8A31-0F29F98F90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52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a:p>
            <a:endParaRPr lang="en-US"/>
          </a:p>
        </p:txBody>
      </p:sp>
      <p:sp>
        <p:nvSpPr>
          <p:cNvPr id="5" name="Footer Placeholder 4"/>
          <p:cNvSpPr>
            <a:spLocks noGrp="1"/>
          </p:cNvSpPr>
          <p:nvPr>
            <p:ph type="ftr" sz="quarter" idx="11"/>
          </p:nvPr>
        </p:nvSpPr>
        <p:spPr/>
        <p:txBody>
          <a:bodyPr/>
          <a:lstStyle/>
          <a:p>
            <a:endParaRPr lang="en-US"/>
          </a:p>
          <a:p>
            <a:endParaRPr lang="en-US"/>
          </a:p>
        </p:txBody>
      </p:sp>
      <p:sp>
        <p:nvSpPr>
          <p:cNvPr id="6" name="Slide Number Placeholder 5"/>
          <p:cNvSpPr>
            <a:spLocks noGrp="1"/>
          </p:cNvSpPr>
          <p:nvPr>
            <p:ph type="sldNum" sz="quarter" idx="12"/>
          </p:nvPr>
        </p:nvSpPr>
        <p:spPr/>
        <p:txBody>
          <a:bodyPr/>
          <a:lstStyle/>
          <a:p>
            <a:fld id="{91F5F514-E216-4B0B-9B33-6FEA2EC08AD4}" type="slidenum">
              <a:rPr lang="en-US" smtClean="0"/>
              <a:t>40</a:t>
            </a:fld>
            <a:endParaRPr lang="en-US" dirty="0"/>
          </a:p>
        </p:txBody>
      </p:sp>
    </p:spTree>
    <p:extLst>
      <p:ext uri="{BB962C8B-B14F-4D97-AF65-F5344CB8AC3E}">
        <p14:creationId xmlns:p14="http://schemas.microsoft.com/office/powerpoint/2010/main" val="246577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8</a:t>
            </a:fld>
            <a:endParaRPr lang="en-US" dirty="0"/>
          </a:p>
        </p:txBody>
      </p:sp>
    </p:spTree>
    <p:extLst>
      <p:ext uri="{BB962C8B-B14F-4D97-AF65-F5344CB8AC3E}">
        <p14:creationId xmlns:p14="http://schemas.microsoft.com/office/powerpoint/2010/main" val="155555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25</a:t>
            </a:fld>
            <a:endParaRPr lang="en-US" dirty="0"/>
          </a:p>
        </p:txBody>
      </p:sp>
    </p:spTree>
    <p:extLst>
      <p:ext uri="{BB962C8B-B14F-4D97-AF65-F5344CB8AC3E}">
        <p14:creationId xmlns:p14="http://schemas.microsoft.com/office/powerpoint/2010/main" val="3943481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Flaco 5”</a:t>
            </a:r>
          </a:p>
          <a:p>
            <a:r>
              <a:rPr lang="en-US" dirty="0"/>
              <a:t>B: Chameleon</a:t>
            </a:r>
          </a:p>
          <a:p>
            <a:r>
              <a:rPr lang="en-US" dirty="0"/>
              <a:t>C: Shrike-200 V2</a:t>
            </a:r>
          </a:p>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26</a:t>
            </a:fld>
            <a:endParaRPr lang="en-US" dirty="0"/>
          </a:p>
        </p:txBody>
      </p:sp>
    </p:spTree>
    <p:extLst>
      <p:ext uri="{BB962C8B-B14F-4D97-AF65-F5344CB8AC3E}">
        <p14:creationId xmlns:p14="http://schemas.microsoft.com/office/powerpoint/2010/main" val="418852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Flaco</a:t>
            </a:r>
            <a:r>
              <a:rPr lang="en-US" dirty="0"/>
              <a:t> 5”</a:t>
            </a:r>
          </a:p>
          <a:p>
            <a:r>
              <a:rPr lang="en-US" dirty="0"/>
              <a:t>B: Chameleon</a:t>
            </a:r>
          </a:p>
          <a:p>
            <a:r>
              <a:rPr lang="en-US" dirty="0"/>
              <a:t>C: Shrike-200 V2</a:t>
            </a:r>
          </a:p>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27</a:t>
            </a:fld>
            <a:endParaRPr lang="en-US" dirty="0"/>
          </a:p>
        </p:txBody>
      </p:sp>
    </p:spTree>
    <p:extLst>
      <p:ext uri="{BB962C8B-B14F-4D97-AF65-F5344CB8AC3E}">
        <p14:creationId xmlns:p14="http://schemas.microsoft.com/office/powerpoint/2010/main" val="1774295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Flaco</a:t>
            </a:r>
            <a:r>
              <a:rPr lang="en-US" dirty="0"/>
              <a:t> 5”</a:t>
            </a:r>
          </a:p>
          <a:p>
            <a:r>
              <a:rPr lang="en-US" dirty="0"/>
              <a:t>B: Chameleon</a:t>
            </a:r>
          </a:p>
          <a:p>
            <a:r>
              <a:rPr lang="en-US" dirty="0"/>
              <a:t>C: Shrike-200 V2</a:t>
            </a:r>
          </a:p>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28</a:t>
            </a:fld>
            <a:endParaRPr lang="en-US" dirty="0"/>
          </a:p>
        </p:txBody>
      </p:sp>
    </p:spTree>
    <p:extLst>
      <p:ext uri="{BB962C8B-B14F-4D97-AF65-F5344CB8AC3E}">
        <p14:creationId xmlns:p14="http://schemas.microsoft.com/office/powerpoint/2010/main" val="272560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Flaco 5”</a:t>
            </a:r>
          </a:p>
          <a:p>
            <a:r>
              <a:rPr lang="en-US" dirty="0"/>
              <a:t>B: Chameleon</a:t>
            </a:r>
          </a:p>
          <a:p>
            <a:r>
              <a:rPr lang="en-US" dirty="0"/>
              <a:t>C: Shrike-200 V2</a:t>
            </a:r>
          </a:p>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29</a:t>
            </a:fld>
            <a:endParaRPr lang="en-US" dirty="0"/>
          </a:p>
        </p:txBody>
      </p:sp>
    </p:spTree>
    <p:extLst>
      <p:ext uri="{BB962C8B-B14F-4D97-AF65-F5344CB8AC3E}">
        <p14:creationId xmlns:p14="http://schemas.microsoft.com/office/powerpoint/2010/main" val="244525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Flaco 5”</a:t>
            </a:r>
          </a:p>
          <a:p>
            <a:r>
              <a:rPr lang="en-US" dirty="0"/>
              <a:t>B: Chameleon</a:t>
            </a:r>
          </a:p>
          <a:p>
            <a:r>
              <a:rPr lang="en-US" dirty="0"/>
              <a:t>C: Shrike-200 V2</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5F514-E216-4B0B-9B33-6FEA2EC08A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2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a:p>
            <a:endParaRPr lang="en-US"/>
          </a:p>
        </p:txBody>
      </p:sp>
      <p:sp>
        <p:nvSpPr>
          <p:cNvPr id="5" name="Footer Placeholder 4"/>
          <p:cNvSpPr>
            <a:spLocks noGrp="1"/>
          </p:cNvSpPr>
          <p:nvPr>
            <p:ph type="ftr" sz="quarter" idx="4"/>
          </p:nvPr>
        </p:nvSpPr>
        <p:spPr/>
        <p:txBody>
          <a:bodyPr/>
          <a:lstStyle/>
          <a:p>
            <a:endParaRPr lang="en-US"/>
          </a:p>
          <a:p>
            <a:endParaRPr lang="en-US"/>
          </a:p>
        </p:txBody>
      </p:sp>
      <p:sp>
        <p:nvSpPr>
          <p:cNvPr id="6" name="Slide Number Placeholder 5"/>
          <p:cNvSpPr>
            <a:spLocks noGrp="1"/>
          </p:cNvSpPr>
          <p:nvPr>
            <p:ph type="sldNum" sz="quarter" idx="5"/>
          </p:nvPr>
        </p:nvSpPr>
        <p:spPr/>
        <p:txBody>
          <a:bodyPr/>
          <a:lstStyle/>
          <a:p>
            <a:fld id="{91F5F514-E216-4B0B-9B33-6FEA2EC08AD4}" type="slidenum">
              <a:rPr lang="en-US" smtClean="0"/>
              <a:t>37</a:t>
            </a:fld>
            <a:endParaRPr lang="en-US" dirty="0"/>
          </a:p>
        </p:txBody>
      </p:sp>
    </p:spTree>
    <p:extLst>
      <p:ext uri="{BB962C8B-B14F-4D97-AF65-F5344CB8AC3E}">
        <p14:creationId xmlns:p14="http://schemas.microsoft.com/office/powerpoint/2010/main" val="1121638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2F6C"/>
        </a:solidFill>
        <a:effectLst/>
      </p:bgPr>
    </p:bg>
    <p:spTree>
      <p:nvGrpSpPr>
        <p:cNvPr id="1" name=""/>
        <p:cNvGrpSpPr/>
        <p:nvPr/>
      </p:nvGrpSpPr>
      <p:grpSpPr>
        <a:xfrm>
          <a:off x="0" y="0"/>
          <a:ext cx="0" cy="0"/>
          <a:chOff x="0" y="0"/>
          <a:chExt cx="0" cy="0"/>
        </a:xfrm>
      </p:grpSpPr>
      <p:sp>
        <p:nvSpPr>
          <p:cNvPr id="26" name="Text Placeholder 24"/>
          <p:cNvSpPr>
            <a:spLocks noGrp="1"/>
          </p:cNvSpPr>
          <p:nvPr>
            <p:ph type="body" sz="quarter" idx="11" hasCustomPrompt="1"/>
          </p:nvPr>
        </p:nvSpPr>
        <p:spPr>
          <a:xfrm>
            <a:off x="755110" y="3084382"/>
            <a:ext cx="10684021" cy="612333"/>
          </a:xfrm>
          <a:prstGeom prst="rect">
            <a:avLst/>
          </a:prstGeom>
        </p:spPr>
        <p:txBody>
          <a:bodyPr/>
          <a:lstStyle>
            <a:lvl1pPr marL="0" indent="0" algn="ctr">
              <a:buNone/>
              <a:defRPr sz="2400" b="0" cap="all" baseline="0">
                <a:solidFill>
                  <a:schemeClr val="bg1"/>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5110" y="3981389"/>
            <a:ext cx="10684021" cy="612333"/>
          </a:xfrm>
          <a:prstGeom prst="rect">
            <a:avLst/>
          </a:prstGeom>
        </p:spPr>
        <p:txBody>
          <a:bodyPr/>
          <a:lstStyle>
            <a:lvl1pPr marL="0" indent="0" algn="ctr">
              <a:buNone/>
              <a:defRPr sz="1600" b="0" baseline="0">
                <a:solidFill>
                  <a:schemeClr val="bg1"/>
                </a:solidFill>
                <a:latin typeface="+mn-lt"/>
              </a:defRPr>
            </a:lvl1pPr>
          </a:lstStyle>
          <a:p>
            <a:pPr lvl="0"/>
            <a:r>
              <a:rPr lang="en-US" dirty="0"/>
              <a:t>Presenter</a:t>
            </a:r>
          </a:p>
        </p:txBody>
      </p:sp>
      <p:sp>
        <p:nvSpPr>
          <p:cNvPr id="28" name="Text Placeholder 24"/>
          <p:cNvSpPr>
            <a:spLocks noGrp="1"/>
          </p:cNvSpPr>
          <p:nvPr>
            <p:ph type="body" sz="quarter" idx="13" hasCustomPrompt="1"/>
          </p:nvPr>
        </p:nvSpPr>
        <p:spPr>
          <a:xfrm>
            <a:off x="755110" y="4232439"/>
            <a:ext cx="10684021" cy="612333"/>
          </a:xfrm>
          <a:prstGeom prst="rect">
            <a:avLst/>
          </a:prstGeom>
        </p:spPr>
        <p:txBody>
          <a:bodyPr/>
          <a:lstStyle>
            <a:lvl1pPr marL="0" indent="0" algn="ctr">
              <a:buNone/>
              <a:defRPr sz="1600" b="0" baseline="0">
                <a:solidFill>
                  <a:schemeClr val="bg1"/>
                </a:solidFill>
                <a:latin typeface="+mn-lt"/>
              </a:defRPr>
            </a:lvl1pPr>
          </a:lstStyle>
          <a:p>
            <a:pPr lvl="0"/>
            <a:r>
              <a:rPr lang="en-US" dirty="0"/>
              <a:t>Job Title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159" y="5014795"/>
            <a:ext cx="4948480" cy="1195882"/>
          </a:xfrm>
          <a:prstGeom prst="rect">
            <a:avLst/>
          </a:prstGeom>
        </p:spPr>
      </p:pic>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chemeClr val="bg1"/>
                </a:solidFill>
                <a:latin typeface="Agency FB" panose="020B0503020202020204" pitchFamily="34" charset="0"/>
              </a:defRPr>
            </a:lvl1pPr>
          </a:lstStyle>
          <a:p>
            <a:pPr lvl="0"/>
            <a:r>
              <a:rPr lang="en-US" dirty="0"/>
              <a:t>CLICK TO ENTER PRESENTATION TITLE</a:t>
            </a:r>
          </a:p>
        </p:txBody>
      </p:sp>
      <p:sp>
        <p:nvSpPr>
          <p:cNvPr id="10"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2722306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D390B38-7D7B-49A1-921D-A061D3090EBE}" type="datetime1">
              <a:rPr lang="en-GB" smtClean="0"/>
              <a:t>29/08/2021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CB2167-331F-4F7E-B659-554E66458FCD}" type="slidenum">
              <a:rPr lang="en-GB" smtClean="0"/>
              <a:t>‹#›</a:t>
            </a:fld>
            <a:endParaRPr lang="en-GB"/>
          </a:p>
        </p:txBody>
      </p:sp>
    </p:spTree>
    <p:extLst>
      <p:ext uri="{BB962C8B-B14F-4D97-AF65-F5344CB8AC3E}">
        <p14:creationId xmlns:p14="http://schemas.microsoft.com/office/powerpoint/2010/main" val="314380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ed Text with Header">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9" name="Text Placeholder 10"/>
          <p:cNvSpPr>
            <a:spLocks noGrp="1"/>
          </p:cNvSpPr>
          <p:nvPr>
            <p:ph type="body" sz="quarter" idx="10" hasCustomPrompt="1"/>
          </p:nvPr>
        </p:nvSpPr>
        <p:spPr>
          <a:xfrm>
            <a:off x="533399" y="353512"/>
            <a:ext cx="11037915"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11" name="Content Placeholder 12"/>
          <p:cNvSpPr>
            <a:spLocks noGrp="1"/>
          </p:cNvSpPr>
          <p:nvPr>
            <p:ph sz="quarter" idx="12" hasCustomPrompt="1"/>
          </p:nvPr>
        </p:nvSpPr>
        <p:spPr>
          <a:xfrm>
            <a:off x="533398" y="1311425"/>
            <a:ext cx="11037917" cy="4387360"/>
          </a:xfrm>
          <a:prstGeom prst="rect">
            <a:avLst/>
          </a:prstGeom>
        </p:spPr>
        <p:txBody>
          <a:bodyPr/>
          <a:lstStyle>
            <a:lvl1pPr marL="285750" indent="-285750">
              <a:buFont typeface="Arial" panose="020B0604020202020204" pitchFamily="34" charset="0"/>
              <a:buChar char="•"/>
              <a:defRPr sz="1800" baseline="0">
                <a:solidFill>
                  <a:srgbClr val="63666A"/>
                </a:solidFill>
                <a:latin typeface="+mn-lt"/>
              </a:defRPr>
            </a:lvl1pPr>
            <a:lvl2pPr>
              <a:defRPr sz="1600"/>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4pPr>
          </a:lstStyle>
          <a:p>
            <a:pPr lvl="0"/>
            <a:r>
              <a:rPr lang="en-US" dirty="0"/>
              <a:t>Click to enter bulleted text.</a:t>
            </a:r>
          </a:p>
          <a:p>
            <a:pPr lvl="1"/>
            <a:r>
              <a:rPr lang="en-US" dirty="0"/>
              <a:t>Click to enter bulleted text.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Click to enter bulleted text.</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t>Click to enter bulleted text.</a:t>
            </a:r>
          </a:p>
          <a:p>
            <a:pPr lvl="3"/>
            <a:endParaRPr lang="en-US" dirty="0"/>
          </a:p>
        </p:txBody>
      </p:sp>
    </p:spTree>
    <p:extLst>
      <p:ext uri="{BB962C8B-B14F-4D97-AF65-F5344CB8AC3E}">
        <p14:creationId xmlns:p14="http://schemas.microsoft.com/office/powerpoint/2010/main" val="396389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ed Text with Header and Message">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9" name="Text Placeholder 10"/>
          <p:cNvSpPr>
            <a:spLocks noGrp="1"/>
          </p:cNvSpPr>
          <p:nvPr>
            <p:ph type="body" sz="quarter" idx="10" hasCustomPrompt="1"/>
          </p:nvPr>
        </p:nvSpPr>
        <p:spPr>
          <a:xfrm>
            <a:off x="533400" y="353512"/>
            <a:ext cx="11058832"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10" name="Text Placeholder 12"/>
          <p:cNvSpPr>
            <a:spLocks noGrp="1"/>
          </p:cNvSpPr>
          <p:nvPr>
            <p:ph type="body" sz="quarter" idx="11" hasCustomPrompt="1"/>
          </p:nvPr>
        </p:nvSpPr>
        <p:spPr>
          <a:xfrm>
            <a:off x="7358796"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rgbClr val="00A3E0"/>
                </a:solidFill>
                <a:latin typeface="Agency FB" panose="020B0503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533399" y="1311425"/>
            <a:ext cx="6096000" cy="4387360"/>
          </a:xfrm>
          <a:prstGeom prst="rect">
            <a:avLst/>
          </a:prstGeom>
        </p:spPr>
        <p:txBody>
          <a:bodyPr/>
          <a:lstStyle>
            <a:lvl1pPr marL="285750" indent="-285750">
              <a:buFont typeface="Arial" panose="020B0604020202020204" pitchFamily="34" charset="0"/>
              <a:buChar char="•"/>
              <a:defRPr sz="1800" baseline="0">
                <a:solidFill>
                  <a:srgbClr val="63666A"/>
                </a:solidFill>
                <a:latin typeface="+mn-lt"/>
              </a:defRPr>
            </a:lvl1pPr>
            <a:lvl2pPr>
              <a:defRPr sz="1600"/>
            </a:lvl2pPr>
          </a:lstStyle>
          <a:p>
            <a:pPr lvl="0"/>
            <a:r>
              <a:rPr lang="en-US" dirty="0"/>
              <a:t>Click to enter bulleted text.</a:t>
            </a:r>
          </a:p>
          <a:p>
            <a:pPr lvl="1"/>
            <a:r>
              <a:rPr lang="en-US" dirty="0"/>
              <a:t>Sub-bullet</a:t>
            </a:r>
          </a:p>
        </p:txBody>
      </p:sp>
    </p:spTree>
    <p:extLst>
      <p:ext uri="{BB962C8B-B14F-4D97-AF65-F5344CB8AC3E}">
        <p14:creationId xmlns:p14="http://schemas.microsoft.com/office/powerpoint/2010/main" val="89811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with Header and Media">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9" name="Text Placeholder 10"/>
          <p:cNvSpPr>
            <a:spLocks noGrp="1"/>
          </p:cNvSpPr>
          <p:nvPr>
            <p:ph type="body" sz="quarter" idx="10" hasCustomPrompt="1"/>
          </p:nvPr>
        </p:nvSpPr>
        <p:spPr>
          <a:xfrm>
            <a:off x="533400" y="353512"/>
            <a:ext cx="11125201"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533399" y="5719099"/>
            <a:ext cx="11125202" cy="560887"/>
          </a:xfrm>
          <a:prstGeom prst="rect">
            <a:avLst/>
          </a:prstGeom>
        </p:spPr>
        <p:txBody>
          <a:bodyPr anchor="ctr">
            <a:normAutofit/>
          </a:bodyPr>
          <a:lstStyle>
            <a:lvl1pPr marL="0" indent="0" algn="ctr">
              <a:lnSpc>
                <a:spcPct val="90000"/>
              </a:lnSpc>
              <a:spcBef>
                <a:spcPts val="0"/>
              </a:spcBef>
              <a:buNone/>
              <a:defRPr sz="4000" kern="1200" cap="all" baseline="0">
                <a:solidFill>
                  <a:srgbClr val="00A3E0"/>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285750" indent="-285750">
              <a:buFont typeface="Arial" panose="020B0604020202020204" pitchFamily="34" charset="0"/>
              <a:buChar char="•"/>
              <a:defRPr sz="1800" baseline="0">
                <a:solidFill>
                  <a:srgbClr val="63666A"/>
                </a:solidFill>
                <a:latin typeface="+mn-lt"/>
              </a:defRPr>
            </a:lvl1pPr>
            <a:lvl2pPr marL="742950" marR="0"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solidFill>
                  <a:schemeClr val="tx1"/>
                </a:solidFill>
              </a:defRPr>
            </a:lvl2pPr>
            <a:lvl3pPr marL="1257300" indent="-342900">
              <a:buFont typeface="Arial" panose="020B0604020202020204" pitchFamily="34" charset="0"/>
              <a:buChar char="•"/>
              <a:defRPr sz="1400"/>
            </a:lvl3pPr>
          </a:lstStyle>
          <a:p>
            <a:pPr lvl="0"/>
            <a:r>
              <a:rPr lang="en-US" dirty="0"/>
              <a:t>Click to enter bulleted text.</a:t>
            </a:r>
          </a:p>
          <a:p>
            <a:pPr lvl="1"/>
            <a:r>
              <a:rPr lang="en-US" dirty="0"/>
              <a:t>Click to enter bulleted text.</a:t>
            </a:r>
          </a:p>
          <a:p>
            <a:pPr lvl="2"/>
            <a:r>
              <a:rPr lang="en-US" dirty="0"/>
              <a:t>Click to enter bulleted text.</a:t>
            </a:r>
          </a:p>
        </p:txBody>
      </p:sp>
      <p:sp>
        <p:nvSpPr>
          <p:cNvPr id="12" name="Picture Placeholder 15">
            <a:extLst>
              <a:ext uri="{FF2B5EF4-FFF2-40B4-BE49-F238E27FC236}">
                <a16:creationId xmlns:a16="http://schemas.microsoft.com/office/drawing/2014/main" id="{D7DC266F-B1BC-4FDA-B58E-9EAC78FCBF0F}"/>
              </a:ext>
            </a:extLst>
          </p:cNvPr>
          <p:cNvSpPr>
            <a:spLocks noGrp="1"/>
          </p:cNvSpPr>
          <p:nvPr>
            <p:ph type="pic" sz="quarter" idx="13"/>
          </p:nvPr>
        </p:nvSpPr>
        <p:spPr>
          <a:xfrm>
            <a:off x="6629398" y="1311425"/>
            <a:ext cx="5562601" cy="4407674"/>
          </a:xfrm>
          <a:prstGeom prst="rect">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82797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hoto with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37027"/>
          </a:xfrm>
          <a:prstGeom prst="rect">
            <a:avLst/>
          </a:prstGeom>
        </p:spPr>
        <p:txBody>
          <a:bodyPr anchor="ctr"/>
          <a:lstStyle>
            <a:lvl1pPr marL="0" indent="0" algn="ctr">
              <a:buNone/>
              <a:defRPr/>
            </a:lvl1pPr>
          </a:lstStyle>
          <a:p>
            <a:endParaRPr lang="en-US" dirty="0"/>
          </a:p>
        </p:txBody>
      </p:sp>
      <p:sp>
        <p:nvSpPr>
          <p:cNvPr id="7" name="Rectangle 6"/>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11" name="Text Placeholder 10"/>
          <p:cNvSpPr>
            <a:spLocks noGrp="1"/>
          </p:cNvSpPr>
          <p:nvPr>
            <p:ph type="body" sz="quarter" idx="10" hasCustomPrompt="1"/>
          </p:nvPr>
        </p:nvSpPr>
        <p:spPr>
          <a:xfrm>
            <a:off x="533400" y="353512"/>
            <a:ext cx="11103077"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5" name="Rectangle 4"/>
          <p:cNvSpPr/>
          <p:nvPr/>
        </p:nvSpPr>
        <p:spPr>
          <a:xfrm>
            <a:off x="7151569" y="2594573"/>
            <a:ext cx="5040431" cy="3246765"/>
          </a:xfrm>
          <a:prstGeom prst="rect">
            <a:avLst/>
          </a:prstGeom>
          <a:solidFill>
            <a:srgbClr val="FFFFFF">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 name="Text Placeholder 12"/>
          <p:cNvSpPr>
            <a:spLocks noGrp="1"/>
          </p:cNvSpPr>
          <p:nvPr>
            <p:ph type="body" sz="quarter" idx="11" hasCustomPrompt="1"/>
          </p:nvPr>
        </p:nvSpPr>
        <p:spPr>
          <a:xfrm>
            <a:off x="7358796"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4000" kern="1200" cap="all" baseline="0">
                <a:solidFill>
                  <a:srgbClr val="00A3E0"/>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1545313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37027"/>
          </a:xfrm>
          <a:prstGeom prst="rect">
            <a:avLst/>
          </a:prstGeom>
        </p:spPr>
        <p:txBody>
          <a:bodyPr anchor="ctr"/>
          <a:lstStyle>
            <a:lvl1pPr marL="0" indent="0" algn="ctr">
              <a:buNone/>
              <a:defRPr/>
            </a:lvl1pPr>
          </a:lstStyle>
          <a:p>
            <a:endParaRPr lang="en-US" dirty="0"/>
          </a:p>
        </p:txBody>
      </p:sp>
      <p:sp>
        <p:nvSpPr>
          <p:cNvPr id="7" name="Rectangle 6"/>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11" name="Text Placeholder 10"/>
          <p:cNvSpPr>
            <a:spLocks noGrp="1"/>
          </p:cNvSpPr>
          <p:nvPr>
            <p:ph type="body" sz="quarter" idx="10" hasCustomPrompt="1"/>
          </p:nvPr>
        </p:nvSpPr>
        <p:spPr>
          <a:xfrm>
            <a:off x="533400" y="353512"/>
            <a:ext cx="11103077"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317999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7" name="Text Placeholder 10"/>
          <p:cNvSpPr>
            <a:spLocks noGrp="1"/>
          </p:cNvSpPr>
          <p:nvPr>
            <p:ph type="body" sz="quarter" idx="10" hasCustomPrompt="1"/>
          </p:nvPr>
        </p:nvSpPr>
        <p:spPr>
          <a:xfrm>
            <a:off x="533400" y="353512"/>
            <a:ext cx="6618169"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74320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ransition Slide">
    <p:bg>
      <p:bgPr>
        <a:solidFill>
          <a:srgbClr val="002F6C"/>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755111" y="2613367"/>
            <a:ext cx="10684021" cy="863374"/>
          </a:xfrm>
          <a:prstGeom prst="rect">
            <a:avLst/>
          </a:prstGeom>
        </p:spPr>
        <p:txBody>
          <a:bodyPr/>
          <a:lstStyle>
            <a:lvl1pPr marL="0" indent="0" algn="ctr">
              <a:buNone/>
              <a:defRPr sz="6000" b="1" cap="all" baseline="0">
                <a:solidFill>
                  <a:schemeClr val="bg1"/>
                </a:solidFill>
                <a:latin typeface="Agency FB" panose="020B0503020202020204" pitchFamily="34" charset="0"/>
              </a:defRPr>
            </a:lvl1pPr>
          </a:lstStyle>
          <a:p>
            <a:pPr lvl="0"/>
            <a:r>
              <a:rPr lang="en-US" dirty="0"/>
              <a:t>CLICK TO ENTER TRANSITION TITLE</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12" name="Text Placeholder 24"/>
          <p:cNvSpPr>
            <a:spLocks noGrp="1"/>
          </p:cNvSpPr>
          <p:nvPr>
            <p:ph type="body" sz="quarter" idx="11" hasCustomPrompt="1"/>
          </p:nvPr>
        </p:nvSpPr>
        <p:spPr>
          <a:xfrm>
            <a:off x="755110" y="3536666"/>
            <a:ext cx="10684021" cy="612333"/>
          </a:xfrm>
          <a:prstGeom prst="rect">
            <a:avLst/>
          </a:prstGeom>
        </p:spPr>
        <p:txBody>
          <a:bodyPr/>
          <a:lstStyle>
            <a:lvl1pPr marL="0" indent="0" algn="ctr">
              <a:buNone/>
              <a:defRPr sz="2400" b="0" cap="all" baseline="0">
                <a:solidFill>
                  <a:schemeClr val="bg1"/>
                </a:solidFill>
                <a:latin typeface="Agency FB" panose="020B0503020202020204" pitchFamily="34" charset="0"/>
              </a:defRPr>
            </a:lvl1pPr>
          </a:lstStyle>
          <a:p>
            <a:pPr lvl="0"/>
            <a:r>
              <a:rPr lang="en-US" dirty="0"/>
              <a:t>TRANSITION SUBTITLE</a:t>
            </a:r>
          </a:p>
        </p:txBody>
      </p:sp>
      <p:sp>
        <p:nvSpPr>
          <p:cNvPr id="14" name="Text Placeholder 8"/>
          <p:cNvSpPr>
            <a:spLocks noGrp="1"/>
          </p:cNvSpPr>
          <p:nvPr>
            <p:ph type="body" sz="quarter" idx="12" hasCustomPrompt="1"/>
          </p:nvPr>
        </p:nvSpPr>
        <p:spPr>
          <a:xfrm>
            <a:off x="118693" y="6366995"/>
            <a:ext cx="4193946"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
        <p:nvSpPr>
          <p:cNvPr id="6"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2344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002F6C"/>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90" y="2397012"/>
            <a:ext cx="8125218" cy="1963594"/>
          </a:xfrm>
          <a:prstGeom prst="rect">
            <a:avLst/>
          </a:prstGeom>
        </p:spPr>
      </p:pic>
    </p:spTree>
    <p:extLst>
      <p:ext uri="{BB962C8B-B14F-4D97-AF65-F5344CB8AC3E}">
        <p14:creationId xmlns:p14="http://schemas.microsoft.com/office/powerpoint/2010/main" val="323541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050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6" r:id="rId3"/>
    <p:sldLayoutId id="2147483653" r:id="rId4"/>
    <p:sldLayoutId id="2147483650" r:id="rId5"/>
    <p:sldLayoutId id="2147483657" r:id="rId6"/>
    <p:sldLayoutId id="2147483654" r:id="rId7"/>
    <p:sldLayoutId id="2147483652" r:id="rId8"/>
    <p:sldLayoutId id="2147483655" r:id="rId9"/>
    <p:sldLayoutId id="214748367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F6C"/>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C3394E-2B9C-4515-8BF1-22BE07C6A25A}"/>
              </a:ext>
            </a:extLst>
          </p:cNvPr>
          <p:cNvSpPr>
            <a:spLocks noGrp="1"/>
          </p:cNvSpPr>
          <p:nvPr>
            <p:ph type="ftr" sz="quarter" idx="11"/>
          </p:nvPr>
        </p:nvSpPr>
        <p:spPr>
          <a:xfrm>
            <a:off x="6064277" y="6481710"/>
            <a:ext cx="63446" cy="325490"/>
          </a:xfrm>
        </p:spPr>
        <p:txBody>
          <a:bodyPr wrap="none" anchor="b"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06E6A2-9D58-4008-8F9B-F6010855405D}"/>
              </a:ext>
            </a:extLst>
          </p:cNvPr>
          <p:cNvSpPr>
            <a:spLocks noGrp="1"/>
          </p:cNvSpPr>
          <p:nvPr>
            <p:ph type="ctrTitle"/>
          </p:nvPr>
        </p:nvSpPr>
        <p:spPr>
          <a:xfrm>
            <a:off x="1555723" y="1401326"/>
            <a:ext cx="9144000" cy="2550597"/>
          </a:xfrm>
        </p:spPr>
        <p:txBody>
          <a:bodyPr>
            <a:noAutofit/>
          </a:bodyPr>
          <a:lstStyle/>
          <a:p>
            <a:br>
              <a:rPr lang="en-GB" b="1" cap="all" dirty="0">
                <a:solidFill>
                  <a:schemeClr val="bg1"/>
                </a:solidFill>
                <a:latin typeface="Agency FB" panose="020B0503020202020204" pitchFamily="34" charset="0"/>
                <a:ea typeface="+mn-ea"/>
                <a:cs typeface="+mn-cs"/>
              </a:rPr>
            </a:br>
            <a:r>
              <a:rPr lang="en-GB" sz="6600" b="1" cap="all" dirty="0">
                <a:solidFill>
                  <a:schemeClr val="bg1"/>
                </a:solidFill>
                <a:latin typeface="Agency FB" panose="020B0503020202020204" pitchFamily="34" charset="0"/>
                <a:ea typeface="+mn-ea"/>
                <a:cs typeface="+mn-cs"/>
              </a:rPr>
              <a:t>Final Presentation</a:t>
            </a:r>
            <a:endParaRPr lang="en-GB" b="1" cap="all" dirty="0">
              <a:solidFill>
                <a:schemeClr val="bg1"/>
              </a:solidFill>
              <a:latin typeface="Agency FB" panose="020B0503020202020204" pitchFamily="34" charset="0"/>
              <a:ea typeface="+mn-ea"/>
              <a:cs typeface="+mn-cs"/>
            </a:endParaRPr>
          </a:p>
        </p:txBody>
      </p:sp>
      <p:sp>
        <p:nvSpPr>
          <p:cNvPr id="3" name="Subtitle 2">
            <a:extLst>
              <a:ext uri="{FF2B5EF4-FFF2-40B4-BE49-F238E27FC236}">
                <a16:creationId xmlns:a16="http://schemas.microsoft.com/office/drawing/2014/main" id="{8FAC3C96-B5D5-47A6-8967-58D63942E750}"/>
              </a:ext>
            </a:extLst>
          </p:cNvPr>
          <p:cNvSpPr>
            <a:spLocks noGrp="1"/>
          </p:cNvSpPr>
          <p:nvPr>
            <p:ph type="subTitle" idx="1"/>
          </p:nvPr>
        </p:nvSpPr>
        <p:spPr>
          <a:xfrm>
            <a:off x="1524000" y="4283409"/>
            <a:ext cx="9144000" cy="1655762"/>
          </a:xfrm>
        </p:spPr>
        <p:txBody>
          <a:bodyPr/>
          <a:lstStyle/>
          <a:p>
            <a:r>
              <a:rPr lang="en-US" sz="2800" cap="all" dirty="0" err="1">
                <a:solidFill>
                  <a:schemeClr val="bg1"/>
                </a:solidFill>
                <a:latin typeface="Agency FB" panose="020B0503020202020204" pitchFamily="34" charset="0"/>
              </a:rPr>
              <a:t>Flyin</a:t>
            </a:r>
            <a:r>
              <a:rPr lang="en-US" sz="2800" cap="all" dirty="0">
                <a:solidFill>
                  <a:schemeClr val="bg1"/>
                </a:solidFill>
                <a:latin typeface="Agency FB" panose="020B0503020202020204" pitchFamily="34" charset="0"/>
              </a:rPr>
              <a:t>’ High</a:t>
            </a:r>
          </a:p>
          <a:p>
            <a:r>
              <a:rPr lang="en-US" sz="2000" cap="all" dirty="0">
                <a:solidFill>
                  <a:schemeClr val="accent1">
                    <a:lumMod val="60000"/>
                    <a:lumOff val="40000"/>
                  </a:schemeClr>
                </a:solidFill>
                <a:latin typeface="Agency FB" panose="020B0503020202020204" pitchFamily="34" charset="0"/>
              </a:rPr>
              <a:t>PM: Victoria Condos</a:t>
            </a:r>
          </a:p>
          <a:p>
            <a:r>
              <a:rPr lang="en-US" sz="2000" cap="all" dirty="0">
                <a:solidFill>
                  <a:schemeClr val="accent1">
                    <a:lumMod val="60000"/>
                    <a:lumOff val="40000"/>
                  </a:schemeClr>
                </a:solidFill>
                <a:latin typeface="Agency FB" panose="020B0503020202020204" pitchFamily="34" charset="0"/>
              </a:rPr>
              <a:t>Victoria.r.condos@lmco.com</a:t>
            </a:r>
          </a:p>
          <a:p>
            <a:endParaRPr lang="en-US" dirty="0"/>
          </a:p>
        </p:txBody>
      </p:sp>
      <p:sp>
        <p:nvSpPr>
          <p:cNvPr id="8" name="Slide Number Placeholder 7">
            <a:extLst>
              <a:ext uri="{FF2B5EF4-FFF2-40B4-BE49-F238E27FC236}">
                <a16:creationId xmlns:a16="http://schemas.microsoft.com/office/drawing/2014/main" id="{83461C27-25BB-4038-852E-84FED0E6C1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B2167-331F-4F7E-B659-554E66458FCD}"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ubtitle 2">
            <a:extLst>
              <a:ext uri="{FF2B5EF4-FFF2-40B4-BE49-F238E27FC236}">
                <a16:creationId xmlns:a16="http://schemas.microsoft.com/office/drawing/2014/main" id="{3F9A71D9-72A1-42E3-99DE-1530A925C494}"/>
              </a:ext>
            </a:extLst>
          </p:cNvPr>
          <p:cNvSpPr txBox="1">
            <a:spLocks/>
          </p:cNvSpPr>
          <p:nvPr/>
        </p:nvSpPr>
        <p:spPr>
          <a:xfrm>
            <a:off x="4525736" y="5735637"/>
            <a:ext cx="3140528" cy="258195"/>
          </a:xfr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482585AB-352E-425C-BC32-97630B6ED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120" y="694529"/>
            <a:ext cx="2570313" cy="1838619"/>
          </a:xfrm>
          <a:prstGeom prst="rect">
            <a:avLst/>
          </a:prstGeom>
        </p:spPr>
      </p:pic>
    </p:spTree>
    <p:extLst>
      <p:ext uri="{BB962C8B-B14F-4D97-AF65-F5344CB8AC3E}">
        <p14:creationId xmlns:p14="http://schemas.microsoft.com/office/powerpoint/2010/main" val="49368268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705F83-6865-4DA6-833B-DB7178B28CB2}"/>
              </a:ext>
            </a:extLst>
          </p:cNvPr>
          <p:cNvPicPr>
            <a:picLocks noChangeAspect="1"/>
          </p:cNvPicPr>
          <p:nvPr/>
        </p:nvPicPr>
        <p:blipFill>
          <a:blip r:embed="rId2"/>
          <a:stretch>
            <a:fillRect/>
          </a:stretch>
        </p:blipFill>
        <p:spPr>
          <a:xfrm>
            <a:off x="3482110" y="0"/>
            <a:ext cx="7095199" cy="5198630"/>
          </a:xfrm>
          <a:prstGeom prst="rect">
            <a:avLst/>
          </a:prstGeom>
        </p:spPr>
      </p:pic>
      <p:pic>
        <p:nvPicPr>
          <p:cNvPr id="5" name="Picture 4">
            <a:extLst>
              <a:ext uri="{FF2B5EF4-FFF2-40B4-BE49-F238E27FC236}">
                <a16:creationId xmlns:a16="http://schemas.microsoft.com/office/drawing/2014/main" id="{B0ECE825-BD4A-4BFA-A7B2-FDCCBDC510BB}"/>
              </a:ext>
            </a:extLst>
          </p:cNvPr>
          <p:cNvPicPr>
            <a:picLocks noChangeAspect="1"/>
          </p:cNvPicPr>
          <p:nvPr/>
        </p:nvPicPr>
        <p:blipFill>
          <a:blip r:embed="rId3"/>
          <a:stretch>
            <a:fillRect/>
          </a:stretch>
        </p:blipFill>
        <p:spPr>
          <a:xfrm>
            <a:off x="3753615" y="5106267"/>
            <a:ext cx="6823694" cy="1076857"/>
          </a:xfrm>
          <a:prstGeom prst="rect">
            <a:avLst/>
          </a:prstGeom>
        </p:spPr>
      </p:pic>
      <p:sp>
        <p:nvSpPr>
          <p:cNvPr id="6" name="Text Placeholder 1">
            <a:extLst>
              <a:ext uri="{FF2B5EF4-FFF2-40B4-BE49-F238E27FC236}">
                <a16:creationId xmlns:a16="http://schemas.microsoft.com/office/drawing/2014/main" id="{768ECDB4-E34B-4A9F-862F-370C14BB341D}"/>
              </a:ext>
            </a:extLst>
          </p:cNvPr>
          <p:cNvSpPr txBox="1">
            <a:spLocks/>
          </p:cNvSpPr>
          <p:nvPr/>
        </p:nvSpPr>
        <p:spPr>
          <a:xfrm>
            <a:off x="699654" y="2038061"/>
            <a:ext cx="2782456" cy="5608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cap="all" baseline="0">
                <a:solidFill>
                  <a:srgbClr val="002F6C"/>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Budget Report Overview</a:t>
            </a:r>
          </a:p>
        </p:txBody>
      </p:sp>
    </p:spTree>
    <p:extLst>
      <p:ext uri="{BB962C8B-B14F-4D97-AF65-F5344CB8AC3E}">
        <p14:creationId xmlns:p14="http://schemas.microsoft.com/office/powerpoint/2010/main" val="103327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DC00E62A-EDB5-40F8-BE36-5753B341151A}"/>
              </a:ext>
            </a:extLst>
          </p:cNvPr>
          <p:cNvSpPr txBox="1">
            <a:spLocks/>
          </p:cNvSpPr>
          <p:nvPr/>
        </p:nvSpPr>
        <p:spPr>
          <a:xfrm>
            <a:off x="265546" y="4475240"/>
            <a:ext cx="2994892" cy="5608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cap="all" baseline="0">
                <a:solidFill>
                  <a:srgbClr val="002F6C"/>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9BCBEFF-12B0-4007-9380-D15279532A95}"/>
              </a:ext>
            </a:extLst>
          </p:cNvPr>
          <p:cNvPicPr>
            <a:picLocks noChangeAspect="1"/>
          </p:cNvPicPr>
          <p:nvPr/>
        </p:nvPicPr>
        <p:blipFill>
          <a:blip r:embed="rId2"/>
          <a:stretch>
            <a:fillRect/>
          </a:stretch>
        </p:blipFill>
        <p:spPr>
          <a:xfrm>
            <a:off x="970130" y="2562385"/>
            <a:ext cx="10251740" cy="1448954"/>
          </a:xfrm>
          <a:prstGeom prst="rect">
            <a:avLst/>
          </a:prstGeom>
        </p:spPr>
      </p:pic>
      <p:sp>
        <p:nvSpPr>
          <p:cNvPr id="9" name="Text Placeholder 1">
            <a:extLst>
              <a:ext uri="{FF2B5EF4-FFF2-40B4-BE49-F238E27FC236}">
                <a16:creationId xmlns:a16="http://schemas.microsoft.com/office/drawing/2014/main" id="{792EB280-5599-4BC4-91C4-5BC378667EE4}"/>
              </a:ext>
            </a:extLst>
          </p:cNvPr>
          <p:cNvSpPr txBox="1">
            <a:spLocks/>
          </p:cNvSpPr>
          <p:nvPr/>
        </p:nvSpPr>
        <p:spPr>
          <a:xfrm>
            <a:off x="265546" y="2530985"/>
            <a:ext cx="2994892" cy="5608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cap="all" baseline="0">
                <a:solidFill>
                  <a:srgbClr val="002F6C"/>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 Placeholder 1">
            <a:extLst>
              <a:ext uri="{FF2B5EF4-FFF2-40B4-BE49-F238E27FC236}">
                <a16:creationId xmlns:a16="http://schemas.microsoft.com/office/drawing/2014/main" id="{AE91FFD2-218B-4ABA-9938-F8B3A27310A1}"/>
              </a:ext>
            </a:extLst>
          </p:cNvPr>
          <p:cNvSpPr txBox="1">
            <a:spLocks/>
          </p:cNvSpPr>
          <p:nvPr/>
        </p:nvSpPr>
        <p:spPr>
          <a:xfrm>
            <a:off x="1189182" y="598743"/>
            <a:ext cx="8853978" cy="5608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cap="all" baseline="0">
                <a:solidFill>
                  <a:srgbClr val="002F6C"/>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Performance Metrics</a:t>
            </a:r>
          </a:p>
        </p:txBody>
      </p:sp>
    </p:spTree>
    <p:extLst>
      <p:ext uri="{BB962C8B-B14F-4D97-AF65-F5344CB8AC3E}">
        <p14:creationId xmlns:p14="http://schemas.microsoft.com/office/powerpoint/2010/main" val="3281326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54105E-A36A-4D07-87AE-CB3DD00D13EA}"/>
              </a:ext>
            </a:extLst>
          </p:cNvPr>
          <p:cNvSpPr>
            <a:spLocks noGrp="1"/>
          </p:cNvSpPr>
          <p:nvPr>
            <p:ph type="body" sz="quarter" idx="10"/>
          </p:nvPr>
        </p:nvSpPr>
        <p:spPr/>
        <p:txBody>
          <a:bodyPr/>
          <a:lstStyle/>
          <a:p>
            <a:r>
              <a:rPr lang="en-US" dirty="0"/>
              <a:t>Actual Cost</a:t>
            </a:r>
          </a:p>
        </p:txBody>
      </p:sp>
      <p:pic>
        <p:nvPicPr>
          <p:cNvPr id="4" name="Content Placeholder 3">
            <a:extLst>
              <a:ext uri="{FF2B5EF4-FFF2-40B4-BE49-F238E27FC236}">
                <a16:creationId xmlns:a16="http://schemas.microsoft.com/office/drawing/2014/main" id="{740F2D19-10A4-4BA1-8010-2C955441827F}"/>
              </a:ext>
            </a:extLst>
          </p:cNvPr>
          <p:cNvPicPr>
            <a:picLocks noGrp="1" noChangeAspect="1"/>
          </p:cNvPicPr>
          <p:nvPr>
            <p:ph sz="quarter" idx="12"/>
          </p:nvPr>
        </p:nvPicPr>
        <p:blipFill>
          <a:blip r:embed="rId2"/>
          <a:stretch>
            <a:fillRect/>
          </a:stretch>
        </p:blipFill>
        <p:spPr>
          <a:xfrm>
            <a:off x="2394756" y="3929062"/>
            <a:ext cx="7315200" cy="2047875"/>
          </a:xfrm>
          <a:prstGeom prst="rect">
            <a:avLst/>
          </a:prstGeom>
        </p:spPr>
      </p:pic>
      <p:pic>
        <p:nvPicPr>
          <p:cNvPr id="5" name="Picture 4">
            <a:extLst>
              <a:ext uri="{FF2B5EF4-FFF2-40B4-BE49-F238E27FC236}">
                <a16:creationId xmlns:a16="http://schemas.microsoft.com/office/drawing/2014/main" id="{6AFD0D6D-59B3-48A3-8E24-D30D125A79CA}"/>
              </a:ext>
            </a:extLst>
          </p:cNvPr>
          <p:cNvPicPr>
            <a:picLocks noChangeAspect="1"/>
          </p:cNvPicPr>
          <p:nvPr/>
        </p:nvPicPr>
        <p:blipFill>
          <a:blip r:embed="rId3"/>
          <a:stretch>
            <a:fillRect/>
          </a:stretch>
        </p:blipFill>
        <p:spPr>
          <a:xfrm>
            <a:off x="3605383" y="563844"/>
            <a:ext cx="4608977" cy="3304258"/>
          </a:xfrm>
          <a:prstGeom prst="rect">
            <a:avLst/>
          </a:prstGeom>
        </p:spPr>
      </p:pic>
    </p:spTree>
    <p:extLst>
      <p:ext uri="{BB962C8B-B14F-4D97-AF65-F5344CB8AC3E}">
        <p14:creationId xmlns:p14="http://schemas.microsoft.com/office/powerpoint/2010/main" val="358727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B35D5-3FF8-4A58-B34F-1FC7F2EEF279}"/>
              </a:ext>
            </a:extLst>
          </p:cNvPr>
          <p:cNvSpPr>
            <a:spLocks noGrp="1"/>
          </p:cNvSpPr>
          <p:nvPr>
            <p:ph type="body" sz="quarter" idx="10"/>
          </p:nvPr>
        </p:nvSpPr>
        <p:spPr>
          <a:xfrm>
            <a:off x="533399" y="353512"/>
            <a:ext cx="11037915" cy="560887"/>
          </a:xfrm>
        </p:spPr>
        <p:txBody>
          <a:bodyPr/>
          <a:lstStyle/>
          <a:p>
            <a:r>
              <a:rPr lang="en-US" dirty="0"/>
              <a:t>Earned Value</a:t>
            </a:r>
          </a:p>
        </p:txBody>
      </p:sp>
      <p:pic>
        <p:nvPicPr>
          <p:cNvPr id="4" name="Content Placeholder 3">
            <a:extLst>
              <a:ext uri="{FF2B5EF4-FFF2-40B4-BE49-F238E27FC236}">
                <a16:creationId xmlns:a16="http://schemas.microsoft.com/office/drawing/2014/main" id="{DD9D677B-2B47-4562-8E2A-9A667775306E}"/>
              </a:ext>
            </a:extLst>
          </p:cNvPr>
          <p:cNvPicPr>
            <a:picLocks noGrp="1" noChangeAspect="1"/>
          </p:cNvPicPr>
          <p:nvPr>
            <p:ph sz="quarter" idx="12"/>
          </p:nvPr>
        </p:nvPicPr>
        <p:blipFill>
          <a:blip r:embed="rId2"/>
          <a:stretch>
            <a:fillRect/>
          </a:stretch>
        </p:blipFill>
        <p:spPr>
          <a:xfrm>
            <a:off x="2004231" y="4324350"/>
            <a:ext cx="8096250" cy="1866900"/>
          </a:xfrm>
          <a:prstGeom prst="rect">
            <a:avLst/>
          </a:prstGeom>
        </p:spPr>
      </p:pic>
      <p:pic>
        <p:nvPicPr>
          <p:cNvPr id="5" name="Picture 4">
            <a:extLst>
              <a:ext uri="{FF2B5EF4-FFF2-40B4-BE49-F238E27FC236}">
                <a16:creationId xmlns:a16="http://schemas.microsoft.com/office/drawing/2014/main" id="{1CB9F4B4-9BB0-4768-934A-5137DB778FCA}"/>
              </a:ext>
            </a:extLst>
          </p:cNvPr>
          <p:cNvPicPr>
            <a:picLocks noChangeAspect="1"/>
          </p:cNvPicPr>
          <p:nvPr/>
        </p:nvPicPr>
        <p:blipFill>
          <a:blip r:embed="rId3"/>
          <a:stretch>
            <a:fillRect/>
          </a:stretch>
        </p:blipFill>
        <p:spPr>
          <a:xfrm>
            <a:off x="3537755" y="666750"/>
            <a:ext cx="5029201" cy="3533852"/>
          </a:xfrm>
          <a:prstGeom prst="rect">
            <a:avLst/>
          </a:prstGeom>
        </p:spPr>
      </p:pic>
    </p:spTree>
    <p:extLst>
      <p:ext uri="{BB962C8B-B14F-4D97-AF65-F5344CB8AC3E}">
        <p14:creationId xmlns:p14="http://schemas.microsoft.com/office/powerpoint/2010/main" val="234953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AE76D7-4E24-4640-8474-E0D0A0EE96D5}"/>
              </a:ext>
            </a:extLst>
          </p:cNvPr>
          <p:cNvSpPr>
            <a:spLocks noGrp="1"/>
          </p:cNvSpPr>
          <p:nvPr>
            <p:ph type="body" sz="quarter" idx="10"/>
          </p:nvPr>
        </p:nvSpPr>
        <p:spPr/>
        <p:txBody>
          <a:bodyPr/>
          <a:lstStyle/>
          <a:p>
            <a:r>
              <a:rPr lang="en-US" dirty="0"/>
              <a:t>Systems Overview</a:t>
            </a:r>
          </a:p>
        </p:txBody>
      </p:sp>
    </p:spTree>
    <p:extLst>
      <p:ext uri="{BB962C8B-B14F-4D97-AF65-F5344CB8AC3E}">
        <p14:creationId xmlns:p14="http://schemas.microsoft.com/office/powerpoint/2010/main" val="425040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452E8-6360-46F7-958D-55332279D96B}"/>
              </a:ext>
            </a:extLst>
          </p:cNvPr>
          <p:cNvSpPr>
            <a:spLocks noGrp="1"/>
          </p:cNvSpPr>
          <p:nvPr>
            <p:ph type="body" sz="quarter" idx="10"/>
          </p:nvPr>
        </p:nvSpPr>
        <p:spPr>
          <a:xfrm>
            <a:off x="5159460" y="0"/>
            <a:ext cx="1873080" cy="560887"/>
          </a:xfrm>
        </p:spPr>
        <p:txBody>
          <a:bodyPr/>
          <a:lstStyle/>
          <a:p>
            <a:r>
              <a:rPr lang="en-US" dirty="0" err="1"/>
              <a:t>Conops</a:t>
            </a:r>
            <a:endParaRPr lang="en-US" dirty="0"/>
          </a:p>
        </p:txBody>
      </p:sp>
      <p:pic>
        <p:nvPicPr>
          <p:cNvPr id="5" name="Picture 4">
            <a:extLst>
              <a:ext uri="{FF2B5EF4-FFF2-40B4-BE49-F238E27FC236}">
                <a16:creationId xmlns:a16="http://schemas.microsoft.com/office/drawing/2014/main" id="{CC1758AD-58E8-4FEC-B6DE-43BFCF187FA6}"/>
              </a:ext>
            </a:extLst>
          </p:cNvPr>
          <p:cNvPicPr>
            <a:picLocks noChangeAspect="1"/>
          </p:cNvPicPr>
          <p:nvPr/>
        </p:nvPicPr>
        <p:blipFill>
          <a:blip r:embed="rId2"/>
          <a:stretch>
            <a:fillRect/>
          </a:stretch>
        </p:blipFill>
        <p:spPr>
          <a:xfrm>
            <a:off x="1559387" y="882067"/>
            <a:ext cx="9073226" cy="5093866"/>
          </a:xfrm>
          <a:prstGeom prst="rect">
            <a:avLst/>
          </a:prstGeom>
        </p:spPr>
      </p:pic>
    </p:spTree>
    <p:extLst>
      <p:ext uri="{BB962C8B-B14F-4D97-AF65-F5344CB8AC3E}">
        <p14:creationId xmlns:p14="http://schemas.microsoft.com/office/powerpoint/2010/main" val="127456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D32A99-2753-482B-94D3-B6D6B3DB2D35}"/>
              </a:ext>
            </a:extLst>
          </p:cNvPr>
          <p:cNvSpPr>
            <a:spLocks noGrp="1"/>
          </p:cNvSpPr>
          <p:nvPr>
            <p:ph type="body" sz="quarter" idx="10"/>
          </p:nvPr>
        </p:nvSpPr>
        <p:spPr>
          <a:xfrm>
            <a:off x="577042" y="212615"/>
            <a:ext cx="11037915" cy="560887"/>
          </a:xfrm>
        </p:spPr>
        <p:txBody>
          <a:bodyPr/>
          <a:lstStyle/>
          <a:p>
            <a:r>
              <a:rPr lang="en-US" dirty="0"/>
              <a:t>functional annotated Concept Diagram</a:t>
            </a:r>
          </a:p>
        </p:txBody>
      </p:sp>
      <p:pic>
        <p:nvPicPr>
          <p:cNvPr id="5" name="Picture 4">
            <a:extLst>
              <a:ext uri="{FF2B5EF4-FFF2-40B4-BE49-F238E27FC236}">
                <a16:creationId xmlns:a16="http://schemas.microsoft.com/office/drawing/2014/main" id="{444C3A0B-128C-4DF4-A27F-C55FDF579916}"/>
              </a:ext>
            </a:extLst>
          </p:cNvPr>
          <p:cNvPicPr>
            <a:picLocks noChangeAspect="1"/>
          </p:cNvPicPr>
          <p:nvPr/>
        </p:nvPicPr>
        <p:blipFill>
          <a:blip r:embed="rId2"/>
          <a:stretch>
            <a:fillRect/>
          </a:stretch>
        </p:blipFill>
        <p:spPr>
          <a:xfrm>
            <a:off x="1816893" y="966552"/>
            <a:ext cx="8558213" cy="4924895"/>
          </a:xfrm>
          <a:prstGeom prst="rect">
            <a:avLst/>
          </a:prstGeom>
        </p:spPr>
      </p:pic>
    </p:spTree>
    <p:extLst>
      <p:ext uri="{BB962C8B-B14F-4D97-AF65-F5344CB8AC3E}">
        <p14:creationId xmlns:p14="http://schemas.microsoft.com/office/powerpoint/2010/main" val="772430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B0C1C-012F-4D9B-8A8D-C90321BD4DC7}"/>
              </a:ext>
            </a:extLst>
          </p:cNvPr>
          <p:cNvSpPr>
            <a:spLocks noGrp="1"/>
          </p:cNvSpPr>
          <p:nvPr>
            <p:ph type="body" sz="quarter" idx="10"/>
          </p:nvPr>
        </p:nvSpPr>
        <p:spPr>
          <a:xfrm>
            <a:off x="533399" y="165254"/>
            <a:ext cx="11037915" cy="560887"/>
          </a:xfrm>
        </p:spPr>
        <p:txBody>
          <a:bodyPr/>
          <a:lstStyle/>
          <a:p>
            <a:r>
              <a:rPr lang="en-US" dirty="0"/>
              <a:t>sequence diagram: Emergency Braking System</a:t>
            </a:r>
          </a:p>
        </p:txBody>
      </p:sp>
      <p:pic>
        <p:nvPicPr>
          <p:cNvPr id="3" name="Picture 2">
            <a:extLst>
              <a:ext uri="{FF2B5EF4-FFF2-40B4-BE49-F238E27FC236}">
                <a16:creationId xmlns:a16="http://schemas.microsoft.com/office/drawing/2014/main" id="{E2B84E7D-11CF-470B-A88B-5361D2D68A2F}"/>
              </a:ext>
            </a:extLst>
          </p:cNvPr>
          <p:cNvPicPr>
            <a:picLocks noChangeAspect="1"/>
          </p:cNvPicPr>
          <p:nvPr/>
        </p:nvPicPr>
        <p:blipFill>
          <a:blip r:embed="rId2"/>
          <a:stretch>
            <a:fillRect/>
          </a:stretch>
        </p:blipFill>
        <p:spPr>
          <a:xfrm>
            <a:off x="1706880" y="1097889"/>
            <a:ext cx="8778240" cy="4662221"/>
          </a:xfrm>
          <a:prstGeom prst="rect">
            <a:avLst/>
          </a:prstGeom>
        </p:spPr>
      </p:pic>
    </p:spTree>
    <p:extLst>
      <p:ext uri="{BB962C8B-B14F-4D97-AF65-F5344CB8AC3E}">
        <p14:creationId xmlns:p14="http://schemas.microsoft.com/office/powerpoint/2010/main" val="100029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35C7-D9D6-49B8-AD54-F7F4443F4EFA}"/>
              </a:ext>
            </a:extLst>
          </p:cNvPr>
          <p:cNvSpPr>
            <a:spLocks noGrp="1"/>
          </p:cNvSpPr>
          <p:nvPr>
            <p:ph type="body" sz="quarter" idx="10"/>
          </p:nvPr>
        </p:nvSpPr>
        <p:spPr/>
        <p:txBody>
          <a:bodyPr/>
          <a:lstStyle/>
          <a:p>
            <a:r>
              <a:rPr lang="en-US" dirty="0"/>
              <a:t>Software Overview</a:t>
            </a:r>
          </a:p>
        </p:txBody>
      </p:sp>
    </p:spTree>
    <p:extLst>
      <p:ext uri="{BB962C8B-B14F-4D97-AF65-F5344CB8AC3E}">
        <p14:creationId xmlns:p14="http://schemas.microsoft.com/office/powerpoint/2010/main" val="3624295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BEE99-C839-44CC-957E-29C1C048C8F8}"/>
              </a:ext>
            </a:extLst>
          </p:cNvPr>
          <p:cNvSpPr>
            <a:spLocks noGrp="1"/>
          </p:cNvSpPr>
          <p:nvPr>
            <p:ph type="body" sz="quarter" idx="10"/>
          </p:nvPr>
        </p:nvSpPr>
        <p:spPr>
          <a:xfrm>
            <a:off x="404090" y="196494"/>
            <a:ext cx="11037915" cy="560887"/>
          </a:xfrm>
        </p:spPr>
        <p:txBody>
          <a:bodyPr/>
          <a:lstStyle/>
          <a:p>
            <a:r>
              <a:rPr lang="en-US" dirty="0"/>
              <a:t>Functional Flow block diagram: Steering </a:t>
            </a:r>
          </a:p>
        </p:txBody>
      </p:sp>
      <p:pic>
        <p:nvPicPr>
          <p:cNvPr id="5" name="Picture 4">
            <a:extLst>
              <a:ext uri="{FF2B5EF4-FFF2-40B4-BE49-F238E27FC236}">
                <a16:creationId xmlns:a16="http://schemas.microsoft.com/office/drawing/2014/main" id="{B75717DD-FE60-410A-973A-78C0776E0270}"/>
              </a:ext>
            </a:extLst>
          </p:cNvPr>
          <p:cNvPicPr>
            <a:picLocks noChangeAspect="1"/>
          </p:cNvPicPr>
          <p:nvPr/>
        </p:nvPicPr>
        <p:blipFill>
          <a:blip r:embed="rId2"/>
          <a:stretch>
            <a:fillRect/>
          </a:stretch>
        </p:blipFill>
        <p:spPr>
          <a:xfrm>
            <a:off x="2112264" y="1240631"/>
            <a:ext cx="7967472" cy="4376738"/>
          </a:xfrm>
          <a:prstGeom prst="rect">
            <a:avLst/>
          </a:prstGeom>
        </p:spPr>
      </p:pic>
    </p:spTree>
    <p:extLst>
      <p:ext uri="{BB962C8B-B14F-4D97-AF65-F5344CB8AC3E}">
        <p14:creationId xmlns:p14="http://schemas.microsoft.com/office/powerpoint/2010/main" val="279679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EFB62E-38AA-48EE-BD57-BC6CE2BB0829}"/>
              </a:ext>
            </a:extLst>
          </p:cNvPr>
          <p:cNvSpPr>
            <a:spLocks noGrp="1"/>
          </p:cNvSpPr>
          <p:nvPr>
            <p:ph type="body" sz="quarter" idx="10"/>
          </p:nvPr>
        </p:nvSpPr>
        <p:spPr>
          <a:xfrm>
            <a:off x="533399" y="156289"/>
            <a:ext cx="11037915" cy="560887"/>
          </a:xfrm>
        </p:spPr>
        <p:txBody>
          <a:bodyPr/>
          <a:lstStyle/>
          <a:p>
            <a:r>
              <a:rPr lang="en-US" dirty="0"/>
              <a:t>Outline</a:t>
            </a:r>
          </a:p>
        </p:txBody>
      </p:sp>
      <p:sp>
        <p:nvSpPr>
          <p:cNvPr id="3" name="Content Placeholder 2">
            <a:extLst>
              <a:ext uri="{FF2B5EF4-FFF2-40B4-BE49-F238E27FC236}">
                <a16:creationId xmlns:a16="http://schemas.microsoft.com/office/drawing/2014/main" id="{87314EE4-C4DF-427A-B980-F88BFB767D09}"/>
              </a:ext>
            </a:extLst>
          </p:cNvPr>
          <p:cNvSpPr>
            <a:spLocks noGrp="1"/>
          </p:cNvSpPr>
          <p:nvPr>
            <p:ph sz="quarter" idx="12"/>
          </p:nvPr>
        </p:nvSpPr>
        <p:spPr>
          <a:xfrm>
            <a:off x="577041" y="968188"/>
            <a:ext cx="11037917" cy="4921624"/>
          </a:xfrm>
        </p:spPr>
        <p:txBody>
          <a:bodyPr numCol="2"/>
          <a:lstStyle/>
          <a:p>
            <a:pPr>
              <a:lnSpc>
                <a:spcPct val="70000"/>
              </a:lnSpc>
            </a:pPr>
            <a:r>
              <a:rPr lang="en-US" sz="1700" dirty="0">
                <a:solidFill>
                  <a:schemeClr val="tx1"/>
                </a:solidFill>
              </a:rPr>
              <a:t>Our Drone: The Falcon Light</a:t>
            </a:r>
          </a:p>
          <a:p>
            <a:pPr>
              <a:lnSpc>
                <a:spcPct val="70000"/>
              </a:lnSpc>
            </a:pPr>
            <a:r>
              <a:rPr lang="en-US" sz="1700" dirty="0">
                <a:solidFill>
                  <a:schemeClr val="tx1"/>
                </a:solidFill>
              </a:rPr>
              <a:t>Project Plan &amp; Budgeting</a:t>
            </a:r>
          </a:p>
          <a:p>
            <a:pPr lvl="1">
              <a:lnSpc>
                <a:spcPct val="70000"/>
              </a:lnSpc>
            </a:pPr>
            <a:r>
              <a:rPr lang="en-US" sz="1700" dirty="0"/>
              <a:t>WBS</a:t>
            </a:r>
          </a:p>
          <a:p>
            <a:pPr lvl="1">
              <a:lnSpc>
                <a:spcPct val="70000"/>
              </a:lnSpc>
            </a:pPr>
            <a:r>
              <a:rPr lang="en-US" sz="1700" dirty="0"/>
              <a:t>Team Structure</a:t>
            </a:r>
          </a:p>
          <a:p>
            <a:pPr lvl="1">
              <a:lnSpc>
                <a:spcPct val="70000"/>
              </a:lnSpc>
            </a:pPr>
            <a:r>
              <a:rPr lang="en-US" sz="1700" dirty="0"/>
              <a:t>EVM Report</a:t>
            </a:r>
          </a:p>
          <a:p>
            <a:pPr>
              <a:lnSpc>
                <a:spcPct val="70000"/>
              </a:lnSpc>
            </a:pPr>
            <a:r>
              <a:rPr lang="en-US" sz="1700" dirty="0">
                <a:solidFill>
                  <a:schemeClr val="tx1"/>
                </a:solidFill>
              </a:rPr>
              <a:t>Systems Overview</a:t>
            </a:r>
          </a:p>
          <a:p>
            <a:pPr lvl="1">
              <a:lnSpc>
                <a:spcPct val="70000"/>
              </a:lnSpc>
            </a:pPr>
            <a:r>
              <a:rPr lang="en-US" sz="1700" dirty="0"/>
              <a:t>CONOPS</a:t>
            </a:r>
          </a:p>
          <a:p>
            <a:pPr lvl="1">
              <a:lnSpc>
                <a:spcPct val="70000"/>
              </a:lnSpc>
            </a:pPr>
            <a:r>
              <a:rPr lang="en-US" sz="1700" dirty="0"/>
              <a:t>Annotated Diagram</a:t>
            </a:r>
          </a:p>
          <a:p>
            <a:pPr>
              <a:lnSpc>
                <a:spcPct val="70000"/>
              </a:lnSpc>
            </a:pPr>
            <a:r>
              <a:rPr lang="en-US" sz="1700" dirty="0">
                <a:solidFill>
                  <a:schemeClr val="tx1"/>
                </a:solidFill>
              </a:rPr>
              <a:t>Software Overview</a:t>
            </a:r>
          </a:p>
          <a:p>
            <a:pPr lvl="1">
              <a:lnSpc>
                <a:spcPct val="70000"/>
              </a:lnSpc>
            </a:pPr>
            <a:r>
              <a:rPr lang="en-US" sz="1700" dirty="0"/>
              <a:t>FFBDs</a:t>
            </a:r>
          </a:p>
          <a:p>
            <a:pPr lvl="1">
              <a:lnSpc>
                <a:spcPct val="70000"/>
              </a:lnSpc>
            </a:pPr>
            <a:r>
              <a:rPr lang="en-US" sz="1700" dirty="0"/>
              <a:t>Pseudo Code</a:t>
            </a:r>
          </a:p>
          <a:p>
            <a:pPr>
              <a:lnSpc>
                <a:spcPct val="70000"/>
              </a:lnSpc>
            </a:pPr>
            <a:r>
              <a:rPr lang="en-US" sz="1700" dirty="0">
                <a:solidFill>
                  <a:schemeClr val="tx1"/>
                </a:solidFill>
              </a:rPr>
              <a:t>Hardware Overview</a:t>
            </a:r>
          </a:p>
          <a:p>
            <a:pPr lvl="1">
              <a:lnSpc>
                <a:spcPct val="70000"/>
              </a:lnSpc>
            </a:pPr>
            <a:r>
              <a:rPr lang="en-US" sz="1700" dirty="0"/>
              <a:t>Trade Studies</a:t>
            </a:r>
          </a:p>
          <a:p>
            <a:pPr lvl="1">
              <a:lnSpc>
                <a:spcPct val="70000"/>
              </a:lnSpc>
            </a:pPr>
            <a:r>
              <a:rPr lang="en-US" sz="1700" dirty="0"/>
              <a:t>Physical Architecture</a:t>
            </a:r>
          </a:p>
          <a:p>
            <a:pPr>
              <a:lnSpc>
                <a:spcPct val="70000"/>
              </a:lnSpc>
            </a:pPr>
            <a:r>
              <a:rPr lang="en-US" sz="1700" dirty="0">
                <a:solidFill>
                  <a:schemeClr val="tx1"/>
                </a:solidFill>
              </a:rPr>
              <a:t>Test Plans</a:t>
            </a:r>
          </a:p>
          <a:p>
            <a:pPr lvl="1">
              <a:lnSpc>
                <a:spcPct val="70000"/>
              </a:lnSpc>
            </a:pPr>
            <a:r>
              <a:rPr lang="en-US" sz="1700" dirty="0"/>
              <a:t>Behavioral</a:t>
            </a:r>
          </a:p>
          <a:p>
            <a:pPr lvl="1">
              <a:lnSpc>
                <a:spcPct val="70000"/>
              </a:lnSpc>
            </a:pPr>
            <a:r>
              <a:rPr lang="en-US" sz="1700" dirty="0"/>
              <a:t>Non-Behavioral </a:t>
            </a:r>
          </a:p>
          <a:p>
            <a:pPr>
              <a:lnSpc>
                <a:spcPct val="70000"/>
              </a:lnSpc>
            </a:pPr>
            <a:r>
              <a:rPr lang="en-US" sz="1700" dirty="0">
                <a:solidFill>
                  <a:schemeClr val="tx1"/>
                </a:solidFill>
              </a:rPr>
              <a:t>Final Thoughts</a:t>
            </a:r>
          </a:p>
        </p:txBody>
      </p:sp>
      <p:pic>
        <p:nvPicPr>
          <p:cNvPr id="5" name="Picture 4">
            <a:extLst>
              <a:ext uri="{FF2B5EF4-FFF2-40B4-BE49-F238E27FC236}">
                <a16:creationId xmlns:a16="http://schemas.microsoft.com/office/drawing/2014/main" id="{A2F87609-335C-446A-97F9-5004AA485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160" y="1800696"/>
            <a:ext cx="4552603" cy="3256607"/>
          </a:xfrm>
          <a:prstGeom prst="rect">
            <a:avLst/>
          </a:prstGeom>
        </p:spPr>
      </p:pic>
    </p:spTree>
    <p:extLst>
      <p:ext uri="{BB962C8B-B14F-4D97-AF65-F5344CB8AC3E}">
        <p14:creationId xmlns:p14="http://schemas.microsoft.com/office/powerpoint/2010/main" val="2415374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F45916-828C-449C-B9B1-5AFB2A25C3B2}"/>
              </a:ext>
            </a:extLst>
          </p:cNvPr>
          <p:cNvSpPr>
            <a:spLocks noGrp="1"/>
          </p:cNvSpPr>
          <p:nvPr>
            <p:ph type="body" sz="quarter" idx="10"/>
          </p:nvPr>
        </p:nvSpPr>
        <p:spPr>
          <a:xfrm>
            <a:off x="533400" y="307792"/>
            <a:ext cx="6618169" cy="560887"/>
          </a:xfrm>
        </p:spPr>
        <p:txBody>
          <a:bodyPr/>
          <a:lstStyle/>
          <a:p>
            <a:r>
              <a:rPr lang="en-US" dirty="0"/>
              <a:t>IDEf0-A0: F9 Turn On Rotors</a:t>
            </a:r>
          </a:p>
        </p:txBody>
      </p:sp>
      <p:sp>
        <p:nvSpPr>
          <p:cNvPr id="3" name="Rectangle 2">
            <a:extLst>
              <a:ext uri="{FF2B5EF4-FFF2-40B4-BE49-F238E27FC236}">
                <a16:creationId xmlns:a16="http://schemas.microsoft.com/office/drawing/2014/main" id="{62EC7CF5-EA6D-4A0B-A4F3-315427766622}"/>
              </a:ext>
            </a:extLst>
          </p:cNvPr>
          <p:cNvSpPr/>
          <p:nvPr/>
        </p:nvSpPr>
        <p:spPr>
          <a:xfrm>
            <a:off x="3551178" y="2072801"/>
            <a:ext cx="4848837" cy="239925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Turn on Rotors</a:t>
            </a:r>
          </a:p>
        </p:txBody>
      </p:sp>
      <p:sp>
        <p:nvSpPr>
          <p:cNvPr id="4" name="TextBox 3">
            <a:extLst>
              <a:ext uri="{FF2B5EF4-FFF2-40B4-BE49-F238E27FC236}">
                <a16:creationId xmlns:a16="http://schemas.microsoft.com/office/drawing/2014/main" id="{30E02954-6CA7-4E71-83DE-35BAB5F78706}"/>
              </a:ext>
            </a:extLst>
          </p:cNvPr>
          <p:cNvSpPr txBox="1"/>
          <p:nvPr/>
        </p:nvSpPr>
        <p:spPr>
          <a:xfrm>
            <a:off x="5494506" y="812493"/>
            <a:ext cx="12617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Constraints</a:t>
            </a:r>
          </a:p>
        </p:txBody>
      </p:sp>
      <p:sp>
        <p:nvSpPr>
          <p:cNvPr id="6" name="TextBox 5">
            <a:extLst>
              <a:ext uri="{FF2B5EF4-FFF2-40B4-BE49-F238E27FC236}">
                <a16:creationId xmlns:a16="http://schemas.microsoft.com/office/drawing/2014/main" id="{56F6B6C6-0B60-4941-B780-BC5FD2509B2B}"/>
              </a:ext>
            </a:extLst>
          </p:cNvPr>
          <p:cNvSpPr txBox="1"/>
          <p:nvPr/>
        </p:nvSpPr>
        <p:spPr>
          <a:xfrm>
            <a:off x="4948257" y="1186043"/>
            <a:ext cx="235425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Course obstacles and boundaries</a:t>
            </a:r>
          </a:p>
        </p:txBody>
      </p:sp>
      <p:sp>
        <p:nvSpPr>
          <p:cNvPr id="7" name="TextBox 6">
            <a:extLst>
              <a:ext uri="{FF2B5EF4-FFF2-40B4-BE49-F238E27FC236}">
                <a16:creationId xmlns:a16="http://schemas.microsoft.com/office/drawing/2014/main" id="{0B4918F3-61D8-4247-91A5-91566547C6BA}"/>
              </a:ext>
            </a:extLst>
          </p:cNvPr>
          <p:cNvSpPr txBox="1"/>
          <p:nvPr/>
        </p:nvSpPr>
        <p:spPr>
          <a:xfrm>
            <a:off x="10806468" y="2442133"/>
            <a:ext cx="9621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Outputs</a:t>
            </a:r>
          </a:p>
        </p:txBody>
      </p:sp>
      <p:cxnSp>
        <p:nvCxnSpPr>
          <p:cNvPr id="8" name="Straight Arrow Connector 7">
            <a:extLst>
              <a:ext uri="{FF2B5EF4-FFF2-40B4-BE49-F238E27FC236}">
                <a16:creationId xmlns:a16="http://schemas.microsoft.com/office/drawing/2014/main" id="{5EEE8693-2AB6-4C7D-92DF-FF8462528ADF}"/>
              </a:ext>
            </a:extLst>
          </p:cNvPr>
          <p:cNvCxnSpPr>
            <a:cxnSpLocks/>
          </p:cNvCxnSpPr>
          <p:nvPr/>
        </p:nvCxnSpPr>
        <p:spPr>
          <a:xfrm flipV="1">
            <a:off x="8400015" y="3272427"/>
            <a:ext cx="813307" cy="1"/>
          </a:xfrm>
          <a:prstGeom prst="straightConnector1">
            <a:avLst/>
          </a:prstGeom>
          <a:noFill/>
          <a:ln w="6350" cap="flat" cmpd="sng" algn="ctr">
            <a:solidFill>
              <a:srgbClr val="4472C4"/>
            </a:solidFill>
            <a:prstDash val="solid"/>
            <a:miter lim="800000"/>
            <a:tailEnd type="triangle"/>
          </a:ln>
          <a:effectLst/>
        </p:spPr>
      </p:cxnSp>
      <p:sp>
        <p:nvSpPr>
          <p:cNvPr id="9" name="TextBox 8">
            <a:extLst>
              <a:ext uri="{FF2B5EF4-FFF2-40B4-BE49-F238E27FC236}">
                <a16:creationId xmlns:a16="http://schemas.microsoft.com/office/drawing/2014/main" id="{5726BCA0-A9D8-4675-96B0-78984E93EC70}"/>
              </a:ext>
            </a:extLst>
          </p:cNvPr>
          <p:cNvSpPr txBox="1"/>
          <p:nvPr/>
        </p:nvSpPr>
        <p:spPr>
          <a:xfrm>
            <a:off x="5552279" y="5491509"/>
            <a:ext cx="1146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Resources</a:t>
            </a:r>
          </a:p>
        </p:txBody>
      </p:sp>
      <p:cxnSp>
        <p:nvCxnSpPr>
          <p:cNvPr id="11" name="Straight Arrow Connector 10">
            <a:extLst>
              <a:ext uri="{FF2B5EF4-FFF2-40B4-BE49-F238E27FC236}">
                <a16:creationId xmlns:a16="http://schemas.microsoft.com/office/drawing/2014/main" id="{0B3DEA5F-C1CD-4FEB-84DB-32F9BF91D1E9}"/>
              </a:ext>
            </a:extLst>
          </p:cNvPr>
          <p:cNvCxnSpPr>
            <a:cxnSpLocks/>
          </p:cNvCxnSpPr>
          <p:nvPr/>
        </p:nvCxnSpPr>
        <p:spPr>
          <a:xfrm flipV="1">
            <a:off x="5193679" y="4462316"/>
            <a:ext cx="0" cy="573302"/>
          </a:xfrm>
          <a:prstGeom prst="straightConnector1">
            <a:avLst/>
          </a:prstGeom>
          <a:noFill/>
          <a:ln w="6350" cap="flat" cmpd="sng" algn="ctr">
            <a:solidFill>
              <a:srgbClr val="4472C4"/>
            </a:solidFill>
            <a:prstDash val="solid"/>
            <a:miter lim="800000"/>
            <a:tailEnd type="triangle"/>
          </a:ln>
          <a:effectLst/>
        </p:spPr>
      </p:cxnSp>
      <p:sp>
        <p:nvSpPr>
          <p:cNvPr id="13" name="TextBox 12">
            <a:extLst>
              <a:ext uri="{FF2B5EF4-FFF2-40B4-BE49-F238E27FC236}">
                <a16:creationId xmlns:a16="http://schemas.microsoft.com/office/drawing/2014/main" id="{B26F7BF2-101B-46D7-AEE9-7977A649986B}"/>
              </a:ext>
            </a:extLst>
          </p:cNvPr>
          <p:cNvSpPr txBox="1"/>
          <p:nvPr/>
        </p:nvSpPr>
        <p:spPr>
          <a:xfrm>
            <a:off x="4697389" y="5128446"/>
            <a:ext cx="99257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Radio signals</a:t>
            </a:r>
          </a:p>
        </p:txBody>
      </p:sp>
      <p:sp>
        <p:nvSpPr>
          <p:cNvPr id="14" name="TextBox 13">
            <a:extLst>
              <a:ext uri="{FF2B5EF4-FFF2-40B4-BE49-F238E27FC236}">
                <a16:creationId xmlns:a16="http://schemas.microsoft.com/office/drawing/2014/main" id="{8533BFFE-9DCA-48A5-8F08-393CB7FC1B7F}"/>
              </a:ext>
            </a:extLst>
          </p:cNvPr>
          <p:cNvSpPr txBox="1"/>
          <p:nvPr/>
        </p:nvSpPr>
        <p:spPr>
          <a:xfrm>
            <a:off x="423409" y="2442133"/>
            <a:ext cx="7873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Inputs</a:t>
            </a:r>
          </a:p>
        </p:txBody>
      </p:sp>
      <p:cxnSp>
        <p:nvCxnSpPr>
          <p:cNvPr id="15" name="Straight Arrow Connector 14">
            <a:extLst>
              <a:ext uri="{FF2B5EF4-FFF2-40B4-BE49-F238E27FC236}">
                <a16:creationId xmlns:a16="http://schemas.microsoft.com/office/drawing/2014/main" id="{C1FE8F9E-54E5-4122-B4AC-47E1FC2D39BC}"/>
              </a:ext>
            </a:extLst>
          </p:cNvPr>
          <p:cNvCxnSpPr>
            <a:cxnSpLocks/>
          </p:cNvCxnSpPr>
          <p:nvPr/>
        </p:nvCxnSpPr>
        <p:spPr>
          <a:xfrm>
            <a:off x="2879672" y="3271944"/>
            <a:ext cx="696286" cy="0"/>
          </a:xfrm>
          <a:prstGeom prst="straightConnector1">
            <a:avLst/>
          </a:prstGeom>
          <a:noFill/>
          <a:ln w="6350" cap="flat" cmpd="sng" algn="ctr">
            <a:solidFill>
              <a:srgbClr val="4472C4"/>
            </a:solidFill>
            <a:prstDash val="solid"/>
            <a:miter lim="800000"/>
            <a:tailEnd type="triangle"/>
          </a:ln>
          <a:effectLst/>
        </p:spPr>
      </p:cxnSp>
      <p:sp>
        <p:nvSpPr>
          <p:cNvPr id="18" name="TextBox 17">
            <a:extLst>
              <a:ext uri="{FF2B5EF4-FFF2-40B4-BE49-F238E27FC236}">
                <a16:creationId xmlns:a16="http://schemas.microsoft.com/office/drawing/2014/main" id="{98CEFB08-4FE7-465A-B2FA-D04660B94BF6}"/>
              </a:ext>
            </a:extLst>
          </p:cNvPr>
          <p:cNvSpPr txBox="1"/>
          <p:nvPr/>
        </p:nvSpPr>
        <p:spPr>
          <a:xfrm>
            <a:off x="7951673" y="4086999"/>
            <a:ext cx="492443" cy="369332"/>
          </a:xfrm>
          <a:prstGeom prst="rect">
            <a:avLst/>
          </a:prstGeom>
          <a:noFill/>
        </p:spPr>
        <p:txBody>
          <a:bodyPr wrap="none" rtlCol="0">
            <a:spAutoFit/>
          </a:bodyPr>
          <a:lstStyle/>
          <a:p>
            <a:r>
              <a:rPr lang="en-US" dirty="0"/>
              <a:t>A0.</a:t>
            </a:r>
          </a:p>
        </p:txBody>
      </p:sp>
      <p:sp>
        <p:nvSpPr>
          <p:cNvPr id="19" name="TextBox 18">
            <a:extLst>
              <a:ext uri="{FF2B5EF4-FFF2-40B4-BE49-F238E27FC236}">
                <a16:creationId xmlns:a16="http://schemas.microsoft.com/office/drawing/2014/main" id="{D1E2AC18-6C8B-4B4D-B37B-FEEBC2CE2D76}"/>
              </a:ext>
            </a:extLst>
          </p:cNvPr>
          <p:cNvSpPr txBox="1"/>
          <p:nvPr/>
        </p:nvSpPr>
        <p:spPr>
          <a:xfrm>
            <a:off x="1210804" y="3133927"/>
            <a:ext cx="166886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Signal to test rotors</a:t>
            </a:r>
          </a:p>
        </p:txBody>
      </p:sp>
      <p:sp>
        <p:nvSpPr>
          <p:cNvPr id="20" name="TextBox 19">
            <a:extLst>
              <a:ext uri="{FF2B5EF4-FFF2-40B4-BE49-F238E27FC236}">
                <a16:creationId xmlns:a16="http://schemas.microsoft.com/office/drawing/2014/main" id="{2BFC7508-15ED-4025-8274-91E87C91584D}"/>
              </a:ext>
            </a:extLst>
          </p:cNvPr>
          <p:cNvSpPr txBox="1"/>
          <p:nvPr/>
        </p:nvSpPr>
        <p:spPr>
          <a:xfrm>
            <a:off x="9494241" y="3133927"/>
            <a:ext cx="216435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rPr>
              <a:t>Signal that rotors function</a:t>
            </a:r>
            <a:endParaRPr kumimoji="0" lang="en-US" sz="1200" b="0"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A9716577-4C43-4918-ADC4-A43EA2E02CEC}"/>
              </a:ext>
            </a:extLst>
          </p:cNvPr>
          <p:cNvCxnSpPr>
            <a:cxnSpLocks/>
          </p:cNvCxnSpPr>
          <p:nvPr/>
        </p:nvCxnSpPr>
        <p:spPr>
          <a:xfrm>
            <a:off x="6125385" y="1537581"/>
            <a:ext cx="0" cy="539747"/>
          </a:xfrm>
          <a:prstGeom prst="straightConnector1">
            <a:avLst/>
          </a:prstGeom>
          <a:noFill/>
          <a:ln w="6350" cap="flat" cmpd="sng" algn="ctr">
            <a:solidFill>
              <a:srgbClr val="4472C4"/>
            </a:solidFill>
            <a:prstDash val="solid"/>
            <a:miter lim="800000"/>
            <a:tailEnd type="triangle"/>
          </a:ln>
          <a:effectLst/>
        </p:spPr>
      </p:cxnSp>
      <p:cxnSp>
        <p:nvCxnSpPr>
          <p:cNvPr id="23" name="Straight Arrow Connector 22">
            <a:extLst>
              <a:ext uri="{FF2B5EF4-FFF2-40B4-BE49-F238E27FC236}">
                <a16:creationId xmlns:a16="http://schemas.microsoft.com/office/drawing/2014/main" id="{1302E5B5-417A-4E07-9838-705A732741C2}"/>
              </a:ext>
            </a:extLst>
          </p:cNvPr>
          <p:cNvCxnSpPr>
            <a:cxnSpLocks/>
          </p:cNvCxnSpPr>
          <p:nvPr/>
        </p:nvCxnSpPr>
        <p:spPr>
          <a:xfrm flipV="1">
            <a:off x="7161762" y="4462316"/>
            <a:ext cx="0" cy="573302"/>
          </a:xfrm>
          <a:prstGeom prst="straightConnector1">
            <a:avLst/>
          </a:prstGeom>
          <a:noFill/>
          <a:ln w="6350" cap="flat" cmpd="sng" algn="ctr">
            <a:solidFill>
              <a:srgbClr val="4472C4"/>
            </a:solidFill>
            <a:prstDash val="solid"/>
            <a:miter lim="800000"/>
            <a:tailEnd type="triangle"/>
          </a:ln>
          <a:effectLst/>
        </p:spPr>
      </p:cxnSp>
      <p:sp>
        <p:nvSpPr>
          <p:cNvPr id="24" name="TextBox 23">
            <a:extLst>
              <a:ext uri="{FF2B5EF4-FFF2-40B4-BE49-F238E27FC236}">
                <a16:creationId xmlns:a16="http://schemas.microsoft.com/office/drawing/2014/main" id="{0311F57A-ED0C-492B-ACBD-D6DA79B8CEF2}"/>
              </a:ext>
            </a:extLst>
          </p:cNvPr>
          <p:cNvSpPr txBox="1"/>
          <p:nvPr/>
        </p:nvSpPr>
        <p:spPr>
          <a:xfrm>
            <a:off x="6665472" y="5128446"/>
            <a:ext cx="143500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Radio </a:t>
            </a:r>
            <a:r>
              <a:rPr lang="en-US" sz="1200" kern="0" dirty="0">
                <a:solidFill>
                  <a:prstClr val="black"/>
                </a:solidFill>
              </a:rPr>
              <a:t>function code</a:t>
            </a:r>
            <a:endParaRPr kumimoji="0" lang="en-US"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09527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79916-7999-41BD-A095-46E179647D86}"/>
              </a:ext>
            </a:extLst>
          </p:cNvPr>
          <p:cNvSpPr>
            <a:spLocks noGrp="1"/>
          </p:cNvSpPr>
          <p:nvPr>
            <p:ph type="body" sz="quarter" idx="10"/>
          </p:nvPr>
        </p:nvSpPr>
        <p:spPr>
          <a:xfrm>
            <a:off x="185352" y="143447"/>
            <a:ext cx="11373606" cy="560887"/>
          </a:xfrm>
        </p:spPr>
        <p:txBody>
          <a:bodyPr/>
          <a:lstStyle/>
          <a:p>
            <a:r>
              <a:rPr lang="en-US" dirty="0"/>
              <a:t>Pseudo code: F9 &amp; F10 Turn On/Off Rotors Not Necessary To Turn In That Direction</a:t>
            </a:r>
          </a:p>
        </p:txBody>
      </p:sp>
      <p:sp>
        <p:nvSpPr>
          <p:cNvPr id="3" name="Content Placeholder 2">
            <a:extLst>
              <a:ext uri="{FF2B5EF4-FFF2-40B4-BE49-F238E27FC236}">
                <a16:creationId xmlns:a16="http://schemas.microsoft.com/office/drawing/2014/main" id="{983B5E14-C2A9-42CA-A4F5-22DC253F6611}"/>
              </a:ext>
            </a:extLst>
          </p:cNvPr>
          <p:cNvSpPr>
            <a:spLocks noGrp="1"/>
          </p:cNvSpPr>
          <p:nvPr>
            <p:ph sz="quarter" idx="12"/>
          </p:nvPr>
        </p:nvSpPr>
        <p:spPr>
          <a:xfrm>
            <a:off x="185352" y="1640962"/>
            <a:ext cx="5790059" cy="4387360"/>
          </a:xfrm>
        </p:spPr>
        <p:txBody>
          <a:bodyPr/>
          <a:lstStyle/>
          <a:p>
            <a:r>
              <a:rPr lang="en-US" dirty="0">
                <a:solidFill>
                  <a:schemeClr val="tx1"/>
                </a:solidFill>
              </a:rPr>
              <a:t>The Start function is meant to initialize the motors and rotors so that flight can begin.  The scan for input function is there to receive input from the pilot so that commands can be executed.  This is necessary for the drone to function manually.  It can function without this system, however it would need to be replaced with an AI of some capacity to determine what to do in place of the pilot.  The Rotor direction method is to ensure that the drone is moving the way its supposed to, which is why the initialization occurs each time.  Then it works with the input received to determine what motors and propellers need to be turned off in order to ensure that the drone turns the correct way.</a:t>
            </a:r>
          </a:p>
        </p:txBody>
      </p:sp>
      <p:pic>
        <p:nvPicPr>
          <p:cNvPr id="4" name="Picture 3">
            <a:extLst>
              <a:ext uri="{FF2B5EF4-FFF2-40B4-BE49-F238E27FC236}">
                <a16:creationId xmlns:a16="http://schemas.microsoft.com/office/drawing/2014/main" id="{4F0C4FA9-1B7B-42A7-87FE-5BD063082113}"/>
              </a:ext>
            </a:extLst>
          </p:cNvPr>
          <p:cNvPicPr>
            <a:picLocks noChangeAspect="1"/>
          </p:cNvPicPr>
          <p:nvPr/>
        </p:nvPicPr>
        <p:blipFill>
          <a:blip r:embed="rId2"/>
          <a:stretch>
            <a:fillRect/>
          </a:stretch>
        </p:blipFill>
        <p:spPr>
          <a:xfrm>
            <a:off x="6096000" y="1071464"/>
            <a:ext cx="5868543" cy="4715071"/>
          </a:xfrm>
          <a:prstGeom prst="rect">
            <a:avLst/>
          </a:prstGeom>
        </p:spPr>
      </p:pic>
    </p:spTree>
    <p:extLst>
      <p:ext uri="{BB962C8B-B14F-4D97-AF65-F5344CB8AC3E}">
        <p14:creationId xmlns:p14="http://schemas.microsoft.com/office/powerpoint/2010/main" val="1718235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C594D1-A379-43CF-861F-5A8BEBF88DD2}"/>
              </a:ext>
            </a:extLst>
          </p:cNvPr>
          <p:cNvSpPr>
            <a:spLocks noGrp="1"/>
          </p:cNvSpPr>
          <p:nvPr>
            <p:ph type="body" sz="quarter" idx="10"/>
          </p:nvPr>
        </p:nvSpPr>
        <p:spPr>
          <a:xfrm>
            <a:off x="274782" y="135202"/>
            <a:ext cx="10779868" cy="560887"/>
          </a:xfrm>
        </p:spPr>
        <p:txBody>
          <a:bodyPr/>
          <a:lstStyle/>
          <a:p>
            <a:r>
              <a:rPr lang="en-US" dirty="0"/>
              <a:t>Functional Flow block diagram: Ascend-Descend</a:t>
            </a:r>
          </a:p>
          <a:p>
            <a:endParaRPr lang="en-US" dirty="0"/>
          </a:p>
        </p:txBody>
      </p:sp>
      <p:pic>
        <p:nvPicPr>
          <p:cNvPr id="4" name="Picture 3">
            <a:extLst>
              <a:ext uri="{FF2B5EF4-FFF2-40B4-BE49-F238E27FC236}">
                <a16:creationId xmlns:a16="http://schemas.microsoft.com/office/drawing/2014/main" id="{F7A399E2-A75B-437D-9693-946F06336591}"/>
              </a:ext>
            </a:extLst>
          </p:cNvPr>
          <p:cNvPicPr>
            <a:picLocks noChangeAspect="1"/>
          </p:cNvPicPr>
          <p:nvPr/>
        </p:nvPicPr>
        <p:blipFill>
          <a:blip r:embed="rId2"/>
          <a:stretch>
            <a:fillRect/>
          </a:stretch>
        </p:blipFill>
        <p:spPr>
          <a:xfrm>
            <a:off x="2048256" y="1177694"/>
            <a:ext cx="8095488" cy="4502611"/>
          </a:xfrm>
          <a:prstGeom prst="rect">
            <a:avLst/>
          </a:prstGeom>
        </p:spPr>
      </p:pic>
    </p:spTree>
    <p:extLst>
      <p:ext uri="{BB962C8B-B14F-4D97-AF65-F5344CB8AC3E}">
        <p14:creationId xmlns:p14="http://schemas.microsoft.com/office/powerpoint/2010/main" val="155993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3844A1-31ED-425E-9423-C22C983C1CEA}"/>
              </a:ext>
            </a:extLst>
          </p:cNvPr>
          <p:cNvSpPr>
            <a:spLocks noGrp="1"/>
          </p:cNvSpPr>
          <p:nvPr>
            <p:ph type="body" sz="quarter" idx="10"/>
          </p:nvPr>
        </p:nvSpPr>
        <p:spPr/>
        <p:txBody>
          <a:bodyPr/>
          <a:lstStyle/>
          <a:p>
            <a:r>
              <a:rPr lang="en-US" dirty="0"/>
              <a:t>Pseudo Code: F3 Determine Ascent-Decent</a:t>
            </a:r>
          </a:p>
        </p:txBody>
      </p:sp>
      <p:sp>
        <p:nvSpPr>
          <p:cNvPr id="3" name="Content Placeholder 2">
            <a:extLst>
              <a:ext uri="{FF2B5EF4-FFF2-40B4-BE49-F238E27FC236}">
                <a16:creationId xmlns:a16="http://schemas.microsoft.com/office/drawing/2014/main" id="{CABEED63-C501-474E-BE84-4786C98E604B}"/>
              </a:ext>
            </a:extLst>
          </p:cNvPr>
          <p:cNvSpPr>
            <a:spLocks noGrp="1"/>
          </p:cNvSpPr>
          <p:nvPr>
            <p:ph sz="quarter" idx="12"/>
          </p:nvPr>
        </p:nvSpPr>
        <p:spPr>
          <a:xfrm>
            <a:off x="308818" y="1348495"/>
            <a:ext cx="11037917" cy="4387360"/>
          </a:xfrm>
        </p:spPr>
        <p:txBody>
          <a:bodyPr/>
          <a:lstStyle/>
          <a:p>
            <a:r>
              <a:rPr lang="en-US" dirty="0">
                <a:solidFill>
                  <a:schemeClr val="tx1"/>
                </a:solidFill>
              </a:rPr>
              <a:t>These are to adjust the height of the drone to help with completion of the course.  The ascend method turns off the rotors so that the drone will slightly fall while the top of the drone's direction adjusts so that when the rotors turn back on, the drone will ascend upward.  The Descend method will decrease the rotor speed so that it will loose height, causing the drone to descend.</a:t>
            </a:r>
          </a:p>
        </p:txBody>
      </p:sp>
      <p:pic>
        <p:nvPicPr>
          <p:cNvPr id="4" name="Picture 3">
            <a:extLst>
              <a:ext uri="{FF2B5EF4-FFF2-40B4-BE49-F238E27FC236}">
                <a16:creationId xmlns:a16="http://schemas.microsoft.com/office/drawing/2014/main" id="{CB25C530-2562-4D13-BCAF-483B4D821F25}"/>
              </a:ext>
            </a:extLst>
          </p:cNvPr>
          <p:cNvPicPr>
            <a:picLocks noChangeAspect="1"/>
          </p:cNvPicPr>
          <p:nvPr/>
        </p:nvPicPr>
        <p:blipFill>
          <a:blip r:embed="rId2"/>
          <a:stretch>
            <a:fillRect/>
          </a:stretch>
        </p:blipFill>
        <p:spPr>
          <a:xfrm>
            <a:off x="5573390" y="2336342"/>
            <a:ext cx="5037497" cy="3782573"/>
          </a:xfrm>
          <a:prstGeom prst="rect">
            <a:avLst/>
          </a:prstGeom>
        </p:spPr>
      </p:pic>
    </p:spTree>
    <p:extLst>
      <p:ext uri="{BB962C8B-B14F-4D97-AF65-F5344CB8AC3E}">
        <p14:creationId xmlns:p14="http://schemas.microsoft.com/office/powerpoint/2010/main" val="175356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12433A-9011-4A23-B302-71CCF103F57E}"/>
              </a:ext>
            </a:extLst>
          </p:cNvPr>
          <p:cNvSpPr>
            <a:spLocks noGrp="1"/>
          </p:cNvSpPr>
          <p:nvPr>
            <p:ph type="body" sz="quarter" idx="10"/>
          </p:nvPr>
        </p:nvSpPr>
        <p:spPr/>
        <p:txBody>
          <a:bodyPr/>
          <a:lstStyle/>
          <a:p>
            <a:r>
              <a:rPr lang="en-US" dirty="0"/>
              <a:t>Hardware Overview</a:t>
            </a:r>
          </a:p>
        </p:txBody>
      </p:sp>
    </p:spTree>
    <p:extLst>
      <p:ext uri="{BB962C8B-B14F-4D97-AF65-F5344CB8AC3E}">
        <p14:creationId xmlns:p14="http://schemas.microsoft.com/office/powerpoint/2010/main" val="130030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00D588-397D-4E02-8CA3-34FDE700FEF9}"/>
              </a:ext>
            </a:extLst>
          </p:cNvPr>
          <p:cNvSpPr>
            <a:spLocks noGrp="1"/>
          </p:cNvSpPr>
          <p:nvPr>
            <p:ph type="body" sz="quarter" idx="10"/>
          </p:nvPr>
        </p:nvSpPr>
        <p:spPr>
          <a:xfrm>
            <a:off x="407836" y="95552"/>
            <a:ext cx="11037915" cy="560887"/>
          </a:xfrm>
        </p:spPr>
        <p:txBody>
          <a:bodyPr>
            <a:noAutofit/>
          </a:bodyPr>
          <a:lstStyle/>
          <a:p>
            <a:r>
              <a:rPr lang="en-US" dirty="0"/>
              <a:t>Design Description</a:t>
            </a:r>
          </a:p>
        </p:txBody>
      </p:sp>
      <p:graphicFrame>
        <p:nvGraphicFramePr>
          <p:cNvPr id="5" name="Table 4">
            <a:extLst>
              <a:ext uri="{FF2B5EF4-FFF2-40B4-BE49-F238E27FC236}">
                <a16:creationId xmlns:a16="http://schemas.microsoft.com/office/drawing/2014/main" id="{DACDD26F-8AE5-4580-A026-E3541178FB65}"/>
              </a:ext>
            </a:extLst>
          </p:cNvPr>
          <p:cNvGraphicFramePr>
            <a:graphicFrameLocks noGrp="1"/>
          </p:cNvGraphicFramePr>
          <p:nvPr>
            <p:extLst>
              <p:ext uri="{D42A27DB-BD31-4B8C-83A1-F6EECF244321}">
                <p14:modId xmlns:p14="http://schemas.microsoft.com/office/powerpoint/2010/main" val="607463981"/>
              </p:ext>
            </p:extLst>
          </p:nvPr>
        </p:nvGraphicFramePr>
        <p:xfrm>
          <a:off x="307252" y="654510"/>
          <a:ext cx="11577496" cy="5545121"/>
        </p:xfrm>
        <a:graphic>
          <a:graphicData uri="http://schemas.openxmlformats.org/drawingml/2006/table">
            <a:tbl>
              <a:tblPr firstRow="1" firstCol="1" bandRow="1">
                <a:tableStyleId>{5C22544A-7EE6-4342-B048-85BDC9FD1C3A}</a:tableStyleId>
              </a:tblPr>
              <a:tblGrid>
                <a:gridCol w="3836807">
                  <a:extLst>
                    <a:ext uri="{9D8B030D-6E8A-4147-A177-3AD203B41FA5}">
                      <a16:colId xmlns:a16="http://schemas.microsoft.com/office/drawing/2014/main" val="939562734"/>
                    </a:ext>
                  </a:extLst>
                </a:gridCol>
                <a:gridCol w="3865138">
                  <a:extLst>
                    <a:ext uri="{9D8B030D-6E8A-4147-A177-3AD203B41FA5}">
                      <a16:colId xmlns:a16="http://schemas.microsoft.com/office/drawing/2014/main" val="2118847073"/>
                    </a:ext>
                  </a:extLst>
                </a:gridCol>
                <a:gridCol w="3875551">
                  <a:extLst>
                    <a:ext uri="{9D8B030D-6E8A-4147-A177-3AD203B41FA5}">
                      <a16:colId xmlns:a16="http://schemas.microsoft.com/office/drawing/2014/main" val="1071081490"/>
                    </a:ext>
                  </a:extLst>
                </a:gridCol>
              </a:tblGrid>
              <a:tr h="257397">
                <a:tc>
                  <a:txBody>
                    <a:bodyPr/>
                    <a:lstStyle/>
                    <a:p>
                      <a:pPr marL="0" marR="0">
                        <a:lnSpc>
                          <a:spcPct val="107000"/>
                        </a:lnSpc>
                        <a:spcBef>
                          <a:spcPts val="0"/>
                        </a:spcBef>
                        <a:spcAft>
                          <a:spcPts val="0"/>
                        </a:spcAft>
                      </a:pPr>
                      <a:r>
                        <a:rPr lang="en-US" sz="1600" dirty="0">
                          <a:effectLst/>
                        </a:rPr>
                        <a:t>Physical Hardware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marL="0" marR="0">
                        <a:lnSpc>
                          <a:spcPct val="107000"/>
                        </a:lnSpc>
                        <a:spcBef>
                          <a:spcPts val="0"/>
                        </a:spcBef>
                        <a:spcAft>
                          <a:spcPts val="0"/>
                        </a:spcAft>
                      </a:pPr>
                      <a:r>
                        <a:rPr lang="en-US" sz="1600" dirty="0">
                          <a:effectLst/>
                        </a:rPr>
                        <a:t>Subsystem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marL="0" marR="0">
                        <a:lnSpc>
                          <a:spcPct val="107000"/>
                        </a:lnSpc>
                        <a:spcBef>
                          <a:spcPts val="0"/>
                        </a:spcBef>
                        <a:spcAft>
                          <a:spcPts val="0"/>
                        </a:spcAft>
                      </a:pPr>
                      <a:r>
                        <a:rPr lang="en-US" sz="1600" dirty="0">
                          <a:effectLst/>
                        </a:rPr>
                        <a:t>Justification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extLst>
                  <a:ext uri="{0D108BD9-81ED-4DB2-BD59-A6C34878D82A}">
                    <a16:rowId xmlns:a16="http://schemas.microsoft.com/office/drawing/2014/main" val="3786619"/>
                  </a:ext>
                </a:extLst>
              </a:tr>
              <a:tr h="781626">
                <a:tc>
                  <a:txBody>
                    <a:bodyPr/>
                    <a:lstStyle/>
                    <a:p>
                      <a:r>
                        <a:rPr lang="en-US" sz="1600" b="1" dirty="0"/>
                        <a:t>4S 450 </a:t>
                      </a:r>
                      <a:r>
                        <a:rPr lang="en-US" sz="1600" b="1" dirty="0" err="1"/>
                        <a:t>mAh</a:t>
                      </a:r>
                      <a:r>
                        <a:rPr lang="en-US" sz="1600" b="1" dirty="0"/>
                        <a:t> </a:t>
                      </a:r>
                      <a:r>
                        <a:rPr lang="en-US" sz="1600" b="1" dirty="0" err="1"/>
                        <a:t>Lipo</a:t>
                      </a:r>
                      <a:r>
                        <a:rPr lang="en-US" sz="1600" b="1" dirty="0"/>
                        <a:t> Battery</a:t>
                      </a:r>
                    </a:p>
                  </a:txBody>
                  <a:tcPr marL="62121" marR="62121"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dirty="0"/>
                        <a:t>Propulsion System</a:t>
                      </a:r>
                    </a:p>
                    <a:p>
                      <a:pPr marL="0" marR="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Lightweight battery with sufficient battery life for the drone to complete 3 laps. Also generates high top speed along with large amounts of thrust.</a:t>
                      </a:r>
                    </a:p>
                  </a:txBody>
                  <a:tcPr marL="62121" marR="62121" marT="0" marB="0"/>
                </a:tc>
                <a:extLst>
                  <a:ext uri="{0D108BD9-81ED-4DB2-BD59-A6C34878D82A}">
                    <a16:rowId xmlns:a16="http://schemas.microsoft.com/office/drawing/2014/main" val="599585195"/>
                  </a:ext>
                </a:extLst>
              </a:tr>
              <a:tr h="661022">
                <a:tc>
                  <a:txBody>
                    <a:bodyPr/>
                    <a:lstStyle/>
                    <a:p>
                      <a:pPr algn="l" fontAlgn="ctr"/>
                      <a:r>
                        <a:rPr lang="en-US" sz="1600" b="1" i="0" u="none" strike="noStrike" dirty="0">
                          <a:effectLst/>
                          <a:latin typeface="C"/>
                        </a:rPr>
                        <a:t>Shrike-200 V2 </a:t>
                      </a:r>
                    </a:p>
                  </a:txBody>
                  <a:tcPr marL="62121" marR="6212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Hardware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marL="62121" marR="62121"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Lightweight 5’’ frame that helps increase the drones top speed. This frame also produces less drag compared to other options.</a:t>
                      </a:r>
                    </a:p>
                  </a:txBody>
                  <a:tcPr marL="62121" marR="62121" marT="0" marB="0"/>
                </a:tc>
                <a:extLst>
                  <a:ext uri="{0D108BD9-81ED-4DB2-BD59-A6C34878D82A}">
                    <a16:rowId xmlns:a16="http://schemas.microsoft.com/office/drawing/2014/main" val="129747841"/>
                  </a:ext>
                </a:extLst>
              </a:tr>
              <a:tr h="865161">
                <a:tc>
                  <a:txBody>
                    <a:bodyPr/>
                    <a:lstStyle/>
                    <a:p>
                      <a:pPr marL="0" marR="0">
                        <a:lnSpc>
                          <a:spcPct val="107000"/>
                        </a:lnSpc>
                        <a:spcBef>
                          <a:spcPts val="0"/>
                        </a:spcBef>
                        <a:spcAft>
                          <a:spcPts val="0"/>
                        </a:spcAft>
                      </a:pPr>
                      <a:r>
                        <a:rPr lang="en-US" sz="1600" dirty="0" err="1">
                          <a:effectLst/>
                        </a:rPr>
                        <a:t>xBox</a:t>
                      </a:r>
                      <a:r>
                        <a:rPr lang="en-US" sz="1600" dirty="0">
                          <a:effectLst/>
                        </a:rPr>
                        <a:t> Controller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algn="l"/>
                      <a:r>
                        <a:rPr lang="en-US" sz="1600" dirty="0"/>
                        <a:t>Navigation System</a:t>
                      </a:r>
                    </a:p>
                  </a:txBody>
                  <a:tcPr marL="62121" marR="62121" marT="0" marB="0"/>
                </a:tc>
                <a:tc>
                  <a:txBody>
                    <a:bodyPr/>
                    <a:lstStyle/>
                    <a:p>
                      <a:pPr marL="0" marR="0">
                        <a:lnSpc>
                          <a:spcPct val="107000"/>
                        </a:lnSpc>
                        <a:spcBef>
                          <a:spcPts val="0"/>
                        </a:spcBef>
                        <a:spcAft>
                          <a:spcPts val="0"/>
                        </a:spcAft>
                      </a:pPr>
                      <a:r>
                        <a:rPr lang="en-US" sz="1200" dirty="0">
                          <a:effectLst/>
                        </a:rPr>
                        <a:t>The controller is what the pilot uses to control the drones flight. The laptop communicates with the drone via the transmitter and provides the pilot with navigation.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extLst>
                  <a:ext uri="{0D108BD9-81ED-4DB2-BD59-A6C34878D82A}">
                    <a16:rowId xmlns:a16="http://schemas.microsoft.com/office/drawing/2014/main" val="88571808"/>
                  </a:ext>
                </a:extLst>
              </a:tr>
              <a:tr h="690184">
                <a:tc>
                  <a:txBody>
                    <a:bodyPr/>
                    <a:lstStyle/>
                    <a:p>
                      <a:pPr marL="0" marR="0">
                        <a:lnSpc>
                          <a:spcPct val="107000"/>
                        </a:lnSpc>
                        <a:spcBef>
                          <a:spcPts val="0"/>
                        </a:spcBef>
                        <a:spcAft>
                          <a:spcPts val="0"/>
                        </a:spcAft>
                      </a:pPr>
                      <a:r>
                        <a:rPr lang="en-US" sz="1600" b="1" i="0" kern="1200" dirty="0">
                          <a:solidFill>
                            <a:schemeClr val="lt1"/>
                          </a:solidFill>
                          <a:effectLst/>
                          <a:latin typeface="+mn-lt"/>
                          <a:ea typeface="+mn-ea"/>
                          <a:cs typeface="+mn-cs"/>
                        </a:rPr>
                        <a:t>HQPROP DP 5x4x3 PC V1S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algn="l"/>
                      <a:r>
                        <a:rPr lang="en-US" sz="1600" dirty="0"/>
                        <a:t>Propulsion System</a:t>
                      </a:r>
                    </a:p>
                  </a:txBody>
                  <a:tcPr marL="62121" marR="62121" marT="0" marB="0"/>
                </a:tc>
                <a:tc>
                  <a:txBody>
                    <a:bodyPr/>
                    <a:lstStyle/>
                    <a:p>
                      <a:pPr marL="0" marR="0">
                        <a:lnSpc>
                          <a:spcPct val="107000"/>
                        </a:lnSpc>
                        <a:spcBef>
                          <a:spcPts val="0"/>
                        </a:spcBef>
                        <a:spcAft>
                          <a:spcPts val="0"/>
                        </a:spcAft>
                      </a:pPr>
                      <a:r>
                        <a:rPr lang="en-US" sz="1200" dirty="0">
                          <a:effectLst/>
                        </a:rPr>
                        <a:t>The blades spin creating thrust to cause the drone to lift. Two blades will spin clockwise and the other two will spin counterclockwise to help with balance.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extLst>
                  <a:ext uri="{0D108BD9-81ED-4DB2-BD59-A6C34878D82A}">
                    <a16:rowId xmlns:a16="http://schemas.microsoft.com/office/drawing/2014/main" val="3924358454"/>
                  </a:ext>
                </a:extLst>
              </a:tr>
              <a:tr h="644783">
                <a:tc>
                  <a:txBody>
                    <a:bodyPr/>
                    <a:lstStyle/>
                    <a:p>
                      <a:pPr marL="0" marR="0">
                        <a:lnSpc>
                          <a:spcPct val="107000"/>
                        </a:lnSpc>
                        <a:spcBef>
                          <a:spcPts val="0"/>
                        </a:spcBef>
                        <a:spcAft>
                          <a:spcPts val="0"/>
                        </a:spcAft>
                      </a:pPr>
                      <a:r>
                        <a:rPr lang="en-US" sz="1600" b="1" i="0" kern="1200" dirty="0">
                          <a:solidFill>
                            <a:schemeClr val="lt1"/>
                          </a:solidFill>
                          <a:effectLst/>
                          <a:latin typeface="+mn-lt"/>
                          <a:ea typeface="+mn-ea"/>
                          <a:cs typeface="+mn-cs"/>
                        </a:rPr>
                        <a:t>T-Motor F80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Propulsion System</a:t>
                      </a:r>
                    </a:p>
                    <a:p>
                      <a:pPr algn="l"/>
                      <a:endParaRPr lang="en-US" sz="1600" dirty="0"/>
                    </a:p>
                  </a:txBody>
                  <a:tcPr marL="62121" marR="62121"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Strong motor that generates a lot of thrust for takeoff. Also, generates a lot of torque for the blades and has little power </a:t>
                      </a:r>
                      <a:r>
                        <a:rPr lang="en-US" sz="1200">
                          <a:effectLst/>
                          <a:latin typeface="Calibri" panose="020F0502020204030204" pitchFamily="34" charset="0"/>
                          <a:ea typeface="Calibri" panose="020F0502020204030204" pitchFamily="34" charset="0"/>
                          <a:cs typeface="Times New Roman" panose="02020603050405020304" pitchFamily="18" charset="0"/>
                        </a:rPr>
                        <a:t>consumption.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121" marR="62121" marT="0" marB="0"/>
                </a:tc>
                <a:extLst>
                  <a:ext uri="{0D108BD9-81ED-4DB2-BD59-A6C34878D82A}">
                    <a16:rowId xmlns:a16="http://schemas.microsoft.com/office/drawing/2014/main" val="4003398802"/>
                  </a:ext>
                </a:extLst>
              </a:tr>
              <a:tr h="822474">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E Brake</a:t>
                      </a:r>
                    </a:p>
                  </a:txBody>
                  <a:tcPr marL="62121" marR="6212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Hardware System</a:t>
                      </a:r>
                    </a:p>
                    <a:p>
                      <a:pPr algn="l"/>
                      <a:endParaRPr lang="en-US" sz="1600" dirty="0"/>
                    </a:p>
                  </a:txBody>
                  <a:tcPr marL="62121" marR="62121"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Emergency brake button that helps the pilot take control over the drone in certain situations. Button is attached to the pilots controller.</a:t>
                      </a:r>
                    </a:p>
                  </a:txBody>
                  <a:tcPr marL="62121" marR="62121" marT="0" marB="0"/>
                </a:tc>
                <a:extLst>
                  <a:ext uri="{0D108BD9-81ED-4DB2-BD59-A6C34878D82A}">
                    <a16:rowId xmlns:a16="http://schemas.microsoft.com/office/drawing/2014/main" val="2060695429"/>
                  </a:ext>
                </a:extLst>
              </a:tr>
              <a:tr h="822474">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GoPro HD Camera </a:t>
                      </a:r>
                    </a:p>
                  </a:txBody>
                  <a:tcPr marL="62121" marR="62121" marT="0" marB="0"/>
                </a:tc>
                <a:tc>
                  <a:txBody>
                    <a:bodyPr/>
                    <a:lstStyle/>
                    <a:p>
                      <a:pPr algn="l"/>
                      <a:r>
                        <a:rPr lang="en-US" sz="1600" dirty="0"/>
                        <a:t>Hardware System</a:t>
                      </a:r>
                    </a:p>
                  </a:txBody>
                  <a:tcPr marL="62121" marR="62121"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HD Camera will allow us to record previous races as well as take pictures while in the air. The camera is also still able to operate if fallen in water or at a high altitudes.</a:t>
                      </a:r>
                    </a:p>
                  </a:txBody>
                  <a:tcPr marL="62121" marR="62121" marT="0" marB="0"/>
                </a:tc>
                <a:extLst>
                  <a:ext uri="{0D108BD9-81ED-4DB2-BD59-A6C34878D82A}">
                    <a16:rowId xmlns:a16="http://schemas.microsoft.com/office/drawing/2014/main" val="2852695636"/>
                  </a:ext>
                </a:extLst>
              </a:tr>
            </a:tbl>
          </a:graphicData>
        </a:graphic>
      </p:graphicFrame>
    </p:spTree>
    <p:extLst>
      <p:ext uri="{BB962C8B-B14F-4D97-AF65-F5344CB8AC3E}">
        <p14:creationId xmlns:p14="http://schemas.microsoft.com/office/powerpoint/2010/main" val="2541826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26D02AB-9528-49BE-ACCB-3054D67EF55B}"/>
              </a:ext>
            </a:extLst>
          </p:cNvPr>
          <p:cNvSpPr>
            <a:spLocks noGrp="1"/>
          </p:cNvSpPr>
          <p:nvPr>
            <p:ph type="body" sz="quarter" idx="10"/>
          </p:nvPr>
        </p:nvSpPr>
        <p:spPr>
          <a:xfrm>
            <a:off x="533400" y="487894"/>
            <a:ext cx="11037915" cy="560887"/>
          </a:xfrm>
        </p:spPr>
        <p:txBody>
          <a:bodyPr>
            <a:normAutofit fontScale="92500" lnSpcReduction="10000"/>
          </a:bodyPr>
          <a:lstStyle/>
          <a:p>
            <a:r>
              <a:rPr lang="en-US" dirty="0"/>
              <a:t>Trade study #1 – DRONE Frame TYPE SELECTION</a:t>
            </a:r>
          </a:p>
        </p:txBody>
      </p:sp>
      <p:graphicFrame>
        <p:nvGraphicFramePr>
          <p:cNvPr id="8" name="Table 7">
            <a:extLst>
              <a:ext uri="{FF2B5EF4-FFF2-40B4-BE49-F238E27FC236}">
                <a16:creationId xmlns:a16="http://schemas.microsoft.com/office/drawing/2014/main" id="{7D35B626-CE95-44D9-AB86-B6B30F471FFC}"/>
              </a:ext>
            </a:extLst>
          </p:cNvPr>
          <p:cNvGraphicFramePr>
            <a:graphicFrameLocks noGrp="1"/>
          </p:cNvGraphicFramePr>
          <p:nvPr/>
        </p:nvGraphicFramePr>
        <p:xfrm>
          <a:off x="1544058" y="1170792"/>
          <a:ext cx="8559799" cy="2322545"/>
        </p:xfrm>
        <a:graphic>
          <a:graphicData uri="http://schemas.openxmlformats.org/drawingml/2006/table">
            <a:tbl>
              <a:tblPr/>
              <a:tblGrid>
                <a:gridCol w="1990003">
                  <a:extLst>
                    <a:ext uri="{9D8B030D-6E8A-4147-A177-3AD203B41FA5}">
                      <a16:colId xmlns:a16="http://schemas.microsoft.com/office/drawing/2014/main" val="742836793"/>
                    </a:ext>
                  </a:extLst>
                </a:gridCol>
                <a:gridCol w="6569796">
                  <a:extLst>
                    <a:ext uri="{9D8B030D-6E8A-4147-A177-3AD203B41FA5}">
                      <a16:colId xmlns:a16="http://schemas.microsoft.com/office/drawing/2014/main" val="270222372"/>
                    </a:ext>
                  </a:extLst>
                </a:gridCol>
              </a:tblGrid>
              <a:tr h="200413">
                <a:tc>
                  <a:txBody>
                    <a:bodyPr/>
                    <a:lstStyle/>
                    <a:p>
                      <a:pPr algn="ctr" fontAlgn="b"/>
                      <a:r>
                        <a:rPr lang="en-US" sz="1200" b="1" i="0" u="none" strike="noStrike" dirty="0">
                          <a:effectLst/>
                          <a:latin typeface="Arial" panose="020B0604020202020204" pitchFamily="34" charset="0"/>
                        </a:rPr>
                        <a:t>Selection Criteria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b"/>
                      <a:r>
                        <a:rPr lang="en-US" sz="1200" b="1" i="0" u="none" strike="noStrike" dirty="0">
                          <a:effectLst/>
                          <a:latin typeface="Arial" panose="020B0604020202020204" pitchFamily="34" charset="0"/>
                        </a:rPr>
                        <a:t>Definition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159133823"/>
                  </a:ext>
                </a:extLst>
              </a:tr>
              <a:tr h="437314">
                <a:tc>
                  <a:txBody>
                    <a:bodyPr/>
                    <a:lstStyle/>
                    <a:p>
                      <a:pPr algn="ctr" fontAlgn="ctr"/>
                      <a:r>
                        <a:rPr lang="en-US" sz="1200" b="0" i="0" u="none" strike="noStrike" dirty="0">
                          <a:effectLst/>
                          <a:latin typeface="Arial" panose="020B0604020202020204" pitchFamily="34" charset="0"/>
                        </a:rPr>
                        <a:t>Thrust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200" b="0" i="0" u="none" strike="noStrike" dirty="0">
                          <a:effectLst/>
                          <a:latin typeface="Arial" panose="020B0604020202020204" pitchFamily="34" charset="0"/>
                        </a:rPr>
                        <a:t>Drone’s ability to create a lift force for vertical ascend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017579"/>
                  </a:ext>
                </a:extLst>
              </a:tr>
              <a:tr h="324479">
                <a:tc>
                  <a:txBody>
                    <a:bodyPr/>
                    <a:lstStyle/>
                    <a:p>
                      <a:pPr algn="ctr" fontAlgn="ctr"/>
                      <a:r>
                        <a:rPr lang="en-US" sz="1200" b="0" i="0" u="none" strike="noStrike" dirty="0">
                          <a:effectLst/>
                          <a:latin typeface="Arial" panose="020B0604020202020204" pitchFamily="34" charset="0"/>
                        </a:rPr>
                        <a:t>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200" b="0" i="0" u="none" strike="noStrike" dirty="0">
                          <a:effectLst/>
                          <a:latin typeface="Arial" panose="020B0604020202020204" pitchFamily="34" charset="0"/>
                        </a:rPr>
                        <a:t>Total weight of drone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469739"/>
                  </a:ext>
                </a:extLst>
              </a:tr>
              <a:tr h="386903">
                <a:tc>
                  <a:txBody>
                    <a:bodyPr/>
                    <a:lstStyle/>
                    <a:p>
                      <a:pPr algn="ctr" fontAlgn="ctr"/>
                      <a:r>
                        <a:rPr lang="en-US" sz="1200" b="0" i="0" u="none" strike="noStrike" dirty="0">
                          <a:effectLst/>
                          <a:latin typeface="Arial" panose="020B0604020202020204" pitchFamily="34" charset="0"/>
                        </a:rPr>
                        <a:t>Durability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200" b="0" i="0" u="none" strike="noStrike" dirty="0">
                          <a:effectLst/>
                          <a:latin typeface="Arial" panose="020B0604020202020204" pitchFamily="34" charset="0"/>
                        </a:rPr>
                        <a:t>Drone’s ability to withstand wear, collisions, longer flight times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6129735"/>
                  </a:ext>
                </a:extLst>
              </a:tr>
              <a:tr h="486718">
                <a:tc>
                  <a:txBody>
                    <a:bodyPr/>
                    <a:lstStyle/>
                    <a:p>
                      <a:pPr algn="ctr" fontAlgn="ctr"/>
                      <a:r>
                        <a:rPr lang="en-US" sz="1200" b="0" i="0" u="none" strike="noStrike" dirty="0">
                          <a:effectLst/>
                          <a:latin typeface="Arial" panose="020B0604020202020204" pitchFamily="34" charset="0"/>
                        </a:rPr>
                        <a:t>Complexity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200" b="0" i="0" u="none" strike="noStrike" dirty="0">
                          <a:effectLst/>
                          <a:latin typeface="Arial" panose="020B0604020202020204" pitchFamily="34" charset="0"/>
                        </a:rPr>
                        <a:t>Total parts and detail level of drone’s frame design/architecture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6712070"/>
                  </a:ext>
                </a:extLst>
              </a:tr>
              <a:tr h="486718">
                <a:tc>
                  <a:txBody>
                    <a:bodyPr/>
                    <a:lstStyle/>
                    <a:p>
                      <a:pPr algn="ctr" fontAlgn="ctr"/>
                      <a:r>
                        <a:rPr lang="en-US" sz="1200" b="0" i="0" u="none" strike="noStrike" dirty="0">
                          <a:effectLst/>
                          <a:latin typeface="Arial" panose="020B0604020202020204" pitchFamily="34" charset="0"/>
                        </a:rPr>
                        <a:t>Speed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200" b="0" i="0" u="none" strike="noStrike" dirty="0">
                          <a:effectLst/>
                          <a:latin typeface="Arial" panose="020B0604020202020204" pitchFamily="34" charset="0"/>
                        </a:rPr>
                        <a:t>Drone’s possible top speed (KPH) and its ability to accelerate to this speed using rotor RPM and torque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146184"/>
                  </a:ext>
                </a:extLst>
              </a:tr>
            </a:tbl>
          </a:graphicData>
        </a:graphic>
      </p:graphicFrame>
      <p:graphicFrame>
        <p:nvGraphicFramePr>
          <p:cNvPr id="9" name="Content Placeholder 9">
            <a:extLst>
              <a:ext uri="{FF2B5EF4-FFF2-40B4-BE49-F238E27FC236}">
                <a16:creationId xmlns:a16="http://schemas.microsoft.com/office/drawing/2014/main" id="{E2D3C592-F3A0-4644-B769-2A1AC53C7E08}"/>
              </a:ext>
            </a:extLst>
          </p:cNvPr>
          <p:cNvGraphicFramePr>
            <a:graphicFrameLocks/>
          </p:cNvGraphicFramePr>
          <p:nvPr>
            <p:extLst>
              <p:ext uri="{D42A27DB-BD31-4B8C-83A1-F6EECF244321}">
                <p14:modId xmlns:p14="http://schemas.microsoft.com/office/powerpoint/2010/main" val="3564540200"/>
              </p:ext>
            </p:extLst>
          </p:nvPr>
        </p:nvGraphicFramePr>
        <p:xfrm>
          <a:off x="1544058" y="3533175"/>
          <a:ext cx="8559799" cy="1685925"/>
        </p:xfrm>
        <a:graphic>
          <a:graphicData uri="http://schemas.openxmlformats.org/drawingml/2006/table">
            <a:tbl>
              <a:tblPr/>
              <a:tblGrid>
                <a:gridCol w="418789">
                  <a:extLst>
                    <a:ext uri="{9D8B030D-6E8A-4147-A177-3AD203B41FA5}">
                      <a16:colId xmlns:a16="http://schemas.microsoft.com/office/drawing/2014/main" val="255770888"/>
                    </a:ext>
                  </a:extLst>
                </a:gridCol>
                <a:gridCol w="583767">
                  <a:extLst>
                    <a:ext uri="{9D8B030D-6E8A-4147-A177-3AD203B41FA5}">
                      <a16:colId xmlns:a16="http://schemas.microsoft.com/office/drawing/2014/main" val="543390600"/>
                    </a:ext>
                  </a:extLst>
                </a:gridCol>
                <a:gridCol w="2690404">
                  <a:extLst>
                    <a:ext uri="{9D8B030D-6E8A-4147-A177-3AD203B41FA5}">
                      <a16:colId xmlns:a16="http://schemas.microsoft.com/office/drawing/2014/main" val="3560304920"/>
                    </a:ext>
                  </a:extLst>
                </a:gridCol>
                <a:gridCol w="1246850">
                  <a:extLst>
                    <a:ext uri="{9D8B030D-6E8A-4147-A177-3AD203B41FA5}">
                      <a16:colId xmlns:a16="http://schemas.microsoft.com/office/drawing/2014/main" val="3344009812"/>
                    </a:ext>
                  </a:extLst>
                </a:gridCol>
                <a:gridCol w="1256368">
                  <a:extLst>
                    <a:ext uri="{9D8B030D-6E8A-4147-A177-3AD203B41FA5}">
                      <a16:colId xmlns:a16="http://schemas.microsoft.com/office/drawing/2014/main" val="38432731"/>
                    </a:ext>
                  </a:extLst>
                </a:gridCol>
                <a:gridCol w="1154843">
                  <a:extLst>
                    <a:ext uri="{9D8B030D-6E8A-4147-A177-3AD203B41FA5}">
                      <a16:colId xmlns:a16="http://schemas.microsoft.com/office/drawing/2014/main" val="3997174709"/>
                    </a:ext>
                  </a:extLst>
                </a:gridCol>
                <a:gridCol w="1208778">
                  <a:extLst>
                    <a:ext uri="{9D8B030D-6E8A-4147-A177-3AD203B41FA5}">
                      <a16:colId xmlns:a16="http://schemas.microsoft.com/office/drawing/2014/main" val="3206325025"/>
                    </a:ext>
                  </a:extLst>
                </a:gridCol>
              </a:tblGrid>
              <a:tr h="371475">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ctr"/>
                      <a:r>
                        <a:rPr lang="en-US" sz="1200" b="1" i="0" u="none" strike="noStrike" dirty="0">
                          <a:effectLst/>
                          <a:latin typeface="Arial" panose="020B0604020202020204" pitchFamily="34" charset="0"/>
                        </a:rPr>
                        <a:t>Trade Title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endParaRPr lang="en-US"/>
                    </a:p>
                  </a:txBody>
                  <a:tcPr/>
                </a:tc>
                <a:tc hMerge="1">
                  <a:txBody>
                    <a:bodyPr/>
                    <a:lstStyle/>
                    <a:p>
                      <a:endParaRPr lang="en-US"/>
                    </a:p>
                  </a:txBody>
                  <a:tcPr/>
                </a:tc>
                <a:tc gridSpan="4">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0" i="0" u="none" strike="noStrike" dirty="0">
                          <a:effectLst/>
                          <a:latin typeface="Arial" panose="020B0604020202020204" pitchFamily="34" charset="0"/>
                        </a:rPr>
                        <a:t> Drone Frame Selection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5243391"/>
                  </a:ext>
                </a:extLst>
              </a:tr>
              <a:tr h="4000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Selection Criteria (Decision Drivers)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Grading Scale (1-5)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A: </a:t>
                      </a:r>
                      <a:r>
                        <a:rPr lang="en-US" sz="1200" b="1" i="0" u="none" strike="noStrike" dirty="0" err="1">
                          <a:effectLst/>
                          <a:latin typeface="Arial" panose="020B0604020202020204" pitchFamily="34" charset="0"/>
                        </a:rPr>
                        <a:t>Flaco</a:t>
                      </a:r>
                      <a:r>
                        <a:rPr lang="en-US" sz="1200" b="1" i="0" u="none" strike="noStrike" dirty="0">
                          <a:effectLst/>
                          <a:latin typeface="Arial" panose="020B0604020202020204" pitchFamily="34" charset="0"/>
                        </a:rPr>
                        <a:t>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B: Chameleon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C: Shrike-200 V2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74825999"/>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1</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1</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Thrust</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45277012"/>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Weight</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15819456"/>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Durability</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96032783"/>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Complexity</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73580794"/>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Speed</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08061948"/>
                  </a:ext>
                </a:extLst>
              </a:tr>
            </a:tbl>
          </a:graphicData>
        </a:graphic>
      </p:graphicFrame>
      <p:graphicFrame>
        <p:nvGraphicFramePr>
          <p:cNvPr id="10" name="Table 9">
            <a:extLst>
              <a:ext uri="{FF2B5EF4-FFF2-40B4-BE49-F238E27FC236}">
                <a16:creationId xmlns:a16="http://schemas.microsoft.com/office/drawing/2014/main" id="{EE5BC5E6-1BFF-4400-8FAB-92EA7CB0E9CC}"/>
              </a:ext>
            </a:extLst>
          </p:cNvPr>
          <p:cNvGraphicFramePr>
            <a:graphicFrameLocks noGrp="1"/>
          </p:cNvGraphicFramePr>
          <p:nvPr>
            <p:extLst>
              <p:ext uri="{D42A27DB-BD31-4B8C-83A1-F6EECF244321}">
                <p14:modId xmlns:p14="http://schemas.microsoft.com/office/powerpoint/2010/main" val="1849230215"/>
              </p:ext>
            </p:extLst>
          </p:nvPr>
        </p:nvGraphicFramePr>
        <p:xfrm>
          <a:off x="1544058" y="5258937"/>
          <a:ext cx="8559800" cy="1038225"/>
        </p:xfrm>
        <a:graphic>
          <a:graphicData uri="http://schemas.openxmlformats.org/drawingml/2006/table">
            <a:tbl>
              <a:tblPr/>
              <a:tblGrid>
                <a:gridCol w="4960258">
                  <a:extLst>
                    <a:ext uri="{9D8B030D-6E8A-4147-A177-3AD203B41FA5}">
                      <a16:colId xmlns:a16="http://schemas.microsoft.com/office/drawing/2014/main" val="1251850884"/>
                    </a:ext>
                  </a:extLst>
                </a:gridCol>
                <a:gridCol w="1242204">
                  <a:extLst>
                    <a:ext uri="{9D8B030D-6E8A-4147-A177-3AD203B41FA5}">
                      <a16:colId xmlns:a16="http://schemas.microsoft.com/office/drawing/2014/main" val="4072911433"/>
                    </a:ext>
                  </a:extLst>
                </a:gridCol>
                <a:gridCol w="1207698">
                  <a:extLst>
                    <a:ext uri="{9D8B030D-6E8A-4147-A177-3AD203B41FA5}">
                      <a16:colId xmlns:a16="http://schemas.microsoft.com/office/drawing/2014/main" val="2046548139"/>
                    </a:ext>
                  </a:extLst>
                </a:gridCol>
                <a:gridCol w="1149640">
                  <a:extLst>
                    <a:ext uri="{9D8B030D-6E8A-4147-A177-3AD203B41FA5}">
                      <a16:colId xmlns:a16="http://schemas.microsoft.com/office/drawing/2014/main" val="3655171227"/>
                    </a:ext>
                  </a:extLst>
                </a:gridCol>
              </a:tblGrid>
              <a:tr h="4000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400" b="1" i="0" u="none" strike="noStrike" dirty="0">
                          <a:effectLst/>
                          <a:latin typeface="Arial" panose="020B0604020202020204" pitchFamily="34" charset="0"/>
                        </a:rPr>
                        <a:t>Max Score: 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133653104"/>
                  </a:ext>
                </a:extLst>
              </a:tr>
              <a:tr h="20002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b"/>
                      <a:r>
                        <a:rPr lang="en-US" sz="1200" b="1" i="0" u="none" strike="noStrike" dirty="0">
                          <a:effectLst/>
                          <a:latin typeface="Arial" panose="020B0604020202020204" pitchFamily="34" charset="0"/>
                        </a:rPr>
                        <a:t>Trade Study Score:</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4201114526"/>
                  </a:ext>
                </a:extLst>
              </a:tr>
              <a:tr h="4381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ctr"/>
                      <a:r>
                        <a:rPr lang="en-US" sz="1200" b="1" i="0" u="none" strike="noStrike" dirty="0">
                          <a:effectLst/>
                          <a:latin typeface="Arial" panose="020B0604020202020204" pitchFamily="34" charset="0"/>
                        </a:rPr>
                        <a:t>Recommended Solution:</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400" b="0" i="0" u="none" strike="noStrike" dirty="0">
                          <a:effectLst/>
                          <a:latin typeface="Arial" panose="020B0604020202020204" pitchFamily="34" charset="0"/>
                        </a:rPr>
                        <a:t>Shrike-200 V2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400" b="0" i="0" u="none" strike="noStrike" dirty="0">
                          <a:effectLst/>
                          <a:latin typeface="Arial" panose="020B060402020202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endParaRPr lang="en-US" sz="1400" b="1" i="0" u="none" strike="noStrike" dirty="0">
                        <a:solidFill>
                          <a:srgbClr val="FF0000"/>
                        </a:solidFill>
                        <a:effectLst/>
                        <a:latin typeface="Arial" panose="020B060402020202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5594576"/>
                  </a:ext>
                </a:extLst>
              </a:tr>
            </a:tbl>
          </a:graphicData>
        </a:graphic>
      </p:graphicFrame>
    </p:spTree>
    <p:extLst>
      <p:ext uri="{BB962C8B-B14F-4D97-AF65-F5344CB8AC3E}">
        <p14:creationId xmlns:p14="http://schemas.microsoft.com/office/powerpoint/2010/main" val="302500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8F2D4-2508-4DCC-A8F3-6B2D23D41E0F}"/>
              </a:ext>
            </a:extLst>
          </p:cNvPr>
          <p:cNvSpPr>
            <a:spLocks noGrp="1"/>
          </p:cNvSpPr>
          <p:nvPr>
            <p:ph type="body" sz="quarter" idx="10"/>
          </p:nvPr>
        </p:nvSpPr>
        <p:spPr/>
        <p:txBody>
          <a:bodyPr/>
          <a:lstStyle/>
          <a:p>
            <a:r>
              <a:rPr lang="en-US" dirty="0"/>
              <a:t>Drone frame type grading scale</a:t>
            </a:r>
          </a:p>
        </p:txBody>
      </p:sp>
      <p:graphicFrame>
        <p:nvGraphicFramePr>
          <p:cNvPr id="4" name="Table 4">
            <a:extLst>
              <a:ext uri="{FF2B5EF4-FFF2-40B4-BE49-F238E27FC236}">
                <a16:creationId xmlns:a16="http://schemas.microsoft.com/office/drawing/2014/main" id="{3F463899-0CC5-407D-9FFD-FA5C8F9D0610}"/>
              </a:ext>
            </a:extLst>
          </p:cNvPr>
          <p:cNvGraphicFramePr>
            <a:graphicFrameLocks noGrp="1"/>
          </p:cNvGraphicFramePr>
          <p:nvPr>
            <p:ph sz="quarter" idx="12"/>
            <p:extLst>
              <p:ext uri="{D42A27DB-BD31-4B8C-83A1-F6EECF244321}">
                <p14:modId xmlns:p14="http://schemas.microsoft.com/office/powerpoint/2010/main" val="1651059887"/>
              </p:ext>
            </p:extLst>
          </p:nvPr>
        </p:nvGraphicFramePr>
        <p:xfrm>
          <a:off x="1661160" y="1063564"/>
          <a:ext cx="9616440" cy="4858636"/>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323453899"/>
                    </a:ext>
                  </a:extLst>
                </a:gridCol>
                <a:gridCol w="1402080">
                  <a:extLst>
                    <a:ext uri="{9D8B030D-6E8A-4147-A177-3AD203B41FA5}">
                      <a16:colId xmlns:a16="http://schemas.microsoft.com/office/drawing/2014/main" val="905844557"/>
                    </a:ext>
                  </a:extLst>
                </a:gridCol>
                <a:gridCol w="1310640">
                  <a:extLst>
                    <a:ext uri="{9D8B030D-6E8A-4147-A177-3AD203B41FA5}">
                      <a16:colId xmlns:a16="http://schemas.microsoft.com/office/drawing/2014/main" val="2005262406"/>
                    </a:ext>
                  </a:extLst>
                </a:gridCol>
                <a:gridCol w="1950720">
                  <a:extLst>
                    <a:ext uri="{9D8B030D-6E8A-4147-A177-3AD203B41FA5}">
                      <a16:colId xmlns:a16="http://schemas.microsoft.com/office/drawing/2014/main" val="3589202882"/>
                    </a:ext>
                  </a:extLst>
                </a:gridCol>
                <a:gridCol w="1554480">
                  <a:extLst>
                    <a:ext uri="{9D8B030D-6E8A-4147-A177-3AD203B41FA5}">
                      <a16:colId xmlns:a16="http://schemas.microsoft.com/office/drawing/2014/main" val="3472549473"/>
                    </a:ext>
                  </a:extLst>
                </a:gridCol>
                <a:gridCol w="1554480">
                  <a:extLst>
                    <a:ext uri="{9D8B030D-6E8A-4147-A177-3AD203B41FA5}">
                      <a16:colId xmlns:a16="http://schemas.microsoft.com/office/drawing/2014/main" val="1815965232"/>
                    </a:ext>
                  </a:extLst>
                </a:gridCol>
              </a:tblGrid>
              <a:tr h="803179">
                <a:tc>
                  <a:txBody>
                    <a:bodyPr/>
                    <a:lstStyle/>
                    <a:p>
                      <a:r>
                        <a:rPr lang="en-US" sz="1400" dirty="0">
                          <a:solidFill>
                            <a:schemeClr val="bg1"/>
                          </a:solidFill>
                        </a:rPr>
                        <a:t>Score</a:t>
                      </a:r>
                    </a:p>
                    <a:p>
                      <a:r>
                        <a:rPr lang="en-US" sz="1400" dirty="0">
                          <a:solidFill>
                            <a:schemeClr val="bg1"/>
                          </a:solidFill>
                        </a:rPr>
                        <a:t> (1= Worst; 5 = Best)</a:t>
                      </a:r>
                    </a:p>
                  </a:txBody>
                  <a:tcPr/>
                </a:tc>
                <a:tc>
                  <a:txBody>
                    <a:bodyPr/>
                    <a:lstStyle/>
                    <a:p>
                      <a:r>
                        <a:rPr lang="en-US" sz="1400" dirty="0">
                          <a:solidFill>
                            <a:schemeClr val="bg1"/>
                          </a:solidFill>
                        </a:rPr>
                        <a:t>Thrust (g)</a:t>
                      </a:r>
                    </a:p>
                  </a:txBody>
                  <a:tcPr/>
                </a:tc>
                <a:tc>
                  <a:txBody>
                    <a:bodyPr/>
                    <a:lstStyle/>
                    <a:p>
                      <a:r>
                        <a:rPr lang="en-US" sz="1400" dirty="0">
                          <a:solidFill>
                            <a:schemeClr val="bg1"/>
                          </a:solidFill>
                        </a:rPr>
                        <a:t>Weight (g)</a:t>
                      </a:r>
                    </a:p>
                  </a:txBody>
                  <a:tcPr/>
                </a:tc>
                <a:tc>
                  <a:txBody>
                    <a:bodyPr/>
                    <a:lstStyle/>
                    <a:p>
                      <a:r>
                        <a:rPr lang="en-US" sz="1400" b="1" dirty="0">
                          <a:solidFill>
                            <a:schemeClr val="bg1"/>
                          </a:solidFill>
                        </a:rPr>
                        <a:t>Durability </a:t>
                      </a:r>
                    </a:p>
                    <a:p>
                      <a:r>
                        <a:rPr lang="en-US" sz="1400" b="1" dirty="0">
                          <a:solidFill>
                            <a:schemeClr val="bg1"/>
                          </a:solidFill>
                        </a:rPr>
                        <a:t>(RPM)</a:t>
                      </a:r>
                    </a:p>
                  </a:txBody>
                  <a:tcPr/>
                </a:tc>
                <a:tc>
                  <a:txBody>
                    <a:bodyPr/>
                    <a:lstStyle/>
                    <a:p>
                      <a:r>
                        <a:rPr lang="en-US" sz="1400" b="1" dirty="0">
                          <a:solidFill>
                            <a:schemeClr val="bg1"/>
                          </a:solidFill>
                        </a:rPr>
                        <a:t>Complexity (drag in Ns/m)</a:t>
                      </a:r>
                    </a:p>
                  </a:txBody>
                  <a:tcPr/>
                </a:tc>
                <a:tc>
                  <a:txBody>
                    <a:bodyPr/>
                    <a:lstStyle/>
                    <a:p>
                      <a:r>
                        <a:rPr lang="en-US" sz="1400" b="1" dirty="0">
                          <a:solidFill>
                            <a:schemeClr val="bg1"/>
                          </a:solidFill>
                        </a:rPr>
                        <a:t>Speed (top speed in kph)</a:t>
                      </a:r>
                    </a:p>
                  </a:txBody>
                  <a:tcPr/>
                </a:tc>
                <a:extLst>
                  <a:ext uri="{0D108BD9-81ED-4DB2-BD59-A6C34878D82A}">
                    <a16:rowId xmlns:a16="http://schemas.microsoft.com/office/drawing/2014/main" val="945182800"/>
                  </a:ext>
                </a:extLst>
              </a:tr>
              <a:tr h="803179">
                <a:tc>
                  <a:txBody>
                    <a:bodyPr/>
                    <a:lstStyle/>
                    <a:p>
                      <a:r>
                        <a:rPr lang="en-US" sz="1600" b="1" dirty="0">
                          <a:solidFill>
                            <a:schemeClr val="tx1"/>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 Less than 4000g</a:t>
                      </a:r>
                    </a:p>
                    <a:p>
                      <a:endParaRPr lang="en-US" sz="1600"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700g-799g</a:t>
                      </a:r>
                    </a:p>
                    <a:p>
                      <a:endParaRPr lang="en-US" sz="1600" b="0" dirty="0">
                        <a:solidFill>
                          <a:schemeClr val="tx1"/>
                        </a:solidFill>
                      </a:endParaRPr>
                    </a:p>
                  </a:txBody>
                  <a:tcPr/>
                </a:tc>
                <a:tc>
                  <a:txBody>
                    <a:bodyPr/>
                    <a:lstStyle/>
                    <a:p>
                      <a:r>
                        <a:rPr lang="en-US" sz="1600" b="0" dirty="0">
                          <a:solidFill>
                            <a:schemeClr val="tx1"/>
                          </a:solidFill>
                        </a:rPr>
                        <a:t>Less than 30,000 RPM</a:t>
                      </a:r>
                    </a:p>
                  </a:txBody>
                  <a:tcPr/>
                </a:tc>
                <a:tc>
                  <a:txBody>
                    <a:bodyPr/>
                    <a:lstStyle/>
                    <a:p>
                      <a:r>
                        <a:rPr lang="en-US" sz="1600" b="0" dirty="0">
                          <a:solidFill>
                            <a:schemeClr val="tx1"/>
                          </a:solidFill>
                        </a:rPr>
                        <a:t>Greater than 4 Ns/m</a:t>
                      </a:r>
                    </a:p>
                  </a:txBody>
                  <a:tcPr/>
                </a:tc>
                <a:tc>
                  <a:txBody>
                    <a:bodyPr/>
                    <a:lstStyle/>
                    <a:p>
                      <a:r>
                        <a:rPr lang="en-US" sz="1600" b="0" dirty="0">
                          <a:solidFill>
                            <a:schemeClr val="tx1"/>
                          </a:solidFill>
                        </a:rPr>
                        <a:t>Less than 90 kph</a:t>
                      </a:r>
                    </a:p>
                  </a:txBody>
                  <a:tcPr/>
                </a:tc>
                <a:extLst>
                  <a:ext uri="{0D108BD9-81ED-4DB2-BD59-A6C34878D82A}">
                    <a16:rowId xmlns:a16="http://schemas.microsoft.com/office/drawing/2014/main" val="3169623921"/>
                  </a:ext>
                </a:extLst>
              </a:tr>
              <a:tr h="803179">
                <a:tc>
                  <a:txBody>
                    <a:bodyPr/>
                    <a:lstStyle/>
                    <a:p>
                      <a:r>
                        <a:rPr lang="en-US" sz="1600" b="1" dirty="0">
                          <a:solidFill>
                            <a:schemeClr val="tx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4000g-4999g</a:t>
                      </a:r>
                    </a:p>
                    <a:p>
                      <a:endParaRPr lang="en-US" sz="1600"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600g-699g</a:t>
                      </a:r>
                    </a:p>
                    <a:p>
                      <a:endParaRPr lang="en-US" sz="1600" b="0" dirty="0">
                        <a:solidFill>
                          <a:schemeClr val="tx1"/>
                        </a:solidFill>
                      </a:endParaRPr>
                    </a:p>
                  </a:txBody>
                  <a:tcPr/>
                </a:tc>
                <a:tc>
                  <a:txBody>
                    <a:bodyPr/>
                    <a:lstStyle/>
                    <a:p>
                      <a:r>
                        <a:rPr lang="en-US" sz="1600" b="0" dirty="0">
                          <a:solidFill>
                            <a:schemeClr val="tx1"/>
                          </a:solidFill>
                        </a:rPr>
                        <a:t>31,000 RPM – 33,999 RPM</a:t>
                      </a:r>
                    </a:p>
                  </a:txBody>
                  <a:tcPr/>
                </a:tc>
                <a:tc>
                  <a:txBody>
                    <a:bodyPr/>
                    <a:lstStyle/>
                    <a:p>
                      <a:r>
                        <a:rPr lang="en-US" sz="1600" b="0" dirty="0">
                          <a:solidFill>
                            <a:schemeClr val="tx1"/>
                          </a:solidFill>
                        </a:rPr>
                        <a:t>3 Ns/m – 4 Ns/m</a:t>
                      </a:r>
                    </a:p>
                  </a:txBody>
                  <a:tcPr/>
                </a:tc>
                <a:tc>
                  <a:txBody>
                    <a:bodyPr/>
                    <a:lstStyle/>
                    <a:p>
                      <a:r>
                        <a:rPr lang="en-US" sz="1600" b="0" dirty="0">
                          <a:solidFill>
                            <a:schemeClr val="tx1"/>
                          </a:solidFill>
                        </a:rPr>
                        <a:t>90 kph – 119 kph</a:t>
                      </a:r>
                    </a:p>
                  </a:txBody>
                  <a:tcPr/>
                </a:tc>
                <a:extLst>
                  <a:ext uri="{0D108BD9-81ED-4DB2-BD59-A6C34878D82A}">
                    <a16:rowId xmlns:a16="http://schemas.microsoft.com/office/drawing/2014/main" val="1864287926"/>
                  </a:ext>
                </a:extLst>
              </a:tr>
              <a:tr h="803179">
                <a:tc>
                  <a:txBody>
                    <a:bodyPr/>
                    <a:lstStyle/>
                    <a:p>
                      <a:r>
                        <a:rPr lang="en-US" sz="1600" b="1" dirty="0">
                          <a:solidFill>
                            <a:schemeClr val="tx1"/>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5000g-6499g</a:t>
                      </a:r>
                    </a:p>
                    <a:p>
                      <a:endParaRPr lang="en-US" sz="1600"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500g-599g</a:t>
                      </a:r>
                    </a:p>
                    <a:p>
                      <a:endParaRPr lang="en-US" sz="1600" b="0" dirty="0">
                        <a:solidFill>
                          <a:schemeClr val="tx1"/>
                        </a:solidFill>
                      </a:endParaRPr>
                    </a:p>
                  </a:txBody>
                  <a:tcPr/>
                </a:tc>
                <a:tc>
                  <a:txBody>
                    <a:bodyPr/>
                    <a:lstStyle/>
                    <a:p>
                      <a:r>
                        <a:rPr lang="en-US" sz="1600" b="0" dirty="0">
                          <a:solidFill>
                            <a:schemeClr val="tx1"/>
                          </a:solidFill>
                        </a:rPr>
                        <a:t>34,000 RPM - 37,999 RPM</a:t>
                      </a:r>
                    </a:p>
                  </a:txBody>
                  <a:tcPr/>
                </a:tc>
                <a:tc>
                  <a:txBody>
                    <a:bodyPr/>
                    <a:lstStyle/>
                    <a:p>
                      <a:r>
                        <a:rPr lang="en-US" sz="1600" b="0" dirty="0">
                          <a:solidFill>
                            <a:schemeClr val="tx1"/>
                          </a:solidFill>
                        </a:rPr>
                        <a:t>2 Ns/m – 2.99 Ns/m</a:t>
                      </a:r>
                    </a:p>
                  </a:txBody>
                  <a:tcPr/>
                </a:tc>
                <a:tc>
                  <a:txBody>
                    <a:bodyPr/>
                    <a:lstStyle/>
                    <a:p>
                      <a:r>
                        <a:rPr lang="en-US" sz="1600" b="0" dirty="0">
                          <a:solidFill>
                            <a:schemeClr val="tx1"/>
                          </a:solidFill>
                        </a:rPr>
                        <a:t>120 kph – 149 kph</a:t>
                      </a:r>
                    </a:p>
                  </a:txBody>
                  <a:tcPr/>
                </a:tc>
                <a:extLst>
                  <a:ext uri="{0D108BD9-81ED-4DB2-BD59-A6C34878D82A}">
                    <a16:rowId xmlns:a16="http://schemas.microsoft.com/office/drawing/2014/main" val="40884644"/>
                  </a:ext>
                </a:extLst>
              </a:tr>
              <a:tr h="803179">
                <a:tc>
                  <a:txBody>
                    <a:bodyPr/>
                    <a:lstStyle/>
                    <a:p>
                      <a:r>
                        <a:rPr lang="en-US" sz="1600" b="1" dirty="0">
                          <a:solidFill>
                            <a:schemeClr val="tx1"/>
                          </a:solidFill>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6500g-8000g</a:t>
                      </a:r>
                    </a:p>
                    <a:p>
                      <a:endParaRPr lang="en-US" sz="1600"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400g-499g</a:t>
                      </a:r>
                    </a:p>
                    <a:p>
                      <a:endParaRPr lang="en-US" sz="1600" b="0" dirty="0">
                        <a:solidFill>
                          <a:schemeClr val="tx1"/>
                        </a:solidFill>
                      </a:endParaRPr>
                    </a:p>
                  </a:txBody>
                  <a:tcPr/>
                </a:tc>
                <a:tc>
                  <a:txBody>
                    <a:bodyPr/>
                    <a:lstStyle/>
                    <a:p>
                      <a:r>
                        <a:rPr lang="en-US" sz="1600" b="0" dirty="0">
                          <a:solidFill>
                            <a:schemeClr val="tx1"/>
                          </a:solidFill>
                        </a:rPr>
                        <a:t>38,000 RPM – 40,000 RPM</a:t>
                      </a:r>
                    </a:p>
                  </a:txBody>
                  <a:tcPr/>
                </a:tc>
                <a:tc>
                  <a:txBody>
                    <a:bodyPr/>
                    <a:lstStyle/>
                    <a:p>
                      <a:r>
                        <a:rPr lang="en-US" sz="1600" b="0" dirty="0">
                          <a:solidFill>
                            <a:schemeClr val="tx1"/>
                          </a:solidFill>
                        </a:rPr>
                        <a:t>1.99 Ns/m – 1 Ns/m</a:t>
                      </a:r>
                    </a:p>
                  </a:txBody>
                  <a:tcPr/>
                </a:tc>
                <a:tc>
                  <a:txBody>
                    <a:bodyPr/>
                    <a:lstStyle/>
                    <a:p>
                      <a:r>
                        <a:rPr lang="en-US" sz="1600" b="0" dirty="0">
                          <a:solidFill>
                            <a:schemeClr val="tx1"/>
                          </a:solidFill>
                        </a:rPr>
                        <a:t>150 kph – 180 kph</a:t>
                      </a:r>
                    </a:p>
                  </a:txBody>
                  <a:tcPr/>
                </a:tc>
                <a:extLst>
                  <a:ext uri="{0D108BD9-81ED-4DB2-BD59-A6C34878D82A}">
                    <a16:rowId xmlns:a16="http://schemas.microsoft.com/office/drawing/2014/main" val="2000943105"/>
                  </a:ext>
                </a:extLst>
              </a:tr>
              <a:tr h="803179">
                <a:tc>
                  <a:txBody>
                    <a:bodyPr/>
                    <a:lstStyle/>
                    <a:p>
                      <a:r>
                        <a:rPr lang="en-US" sz="1600" b="1" dirty="0">
                          <a:solidFill>
                            <a:schemeClr val="tx1"/>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Greater than </a:t>
                      </a:r>
                      <a:r>
                        <a:rPr lang="en-US" sz="1600" b="0" dirty="0"/>
                        <a:t>8000g</a:t>
                      </a:r>
                    </a:p>
                    <a:p>
                      <a:endParaRPr lang="en-US" sz="1600"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Less than 400g</a:t>
                      </a:r>
                    </a:p>
                    <a:p>
                      <a:endParaRPr lang="en-US" sz="1600" b="0" dirty="0">
                        <a:solidFill>
                          <a:schemeClr val="tx1"/>
                        </a:solidFill>
                      </a:endParaRPr>
                    </a:p>
                  </a:txBody>
                  <a:tcPr/>
                </a:tc>
                <a:tc>
                  <a:txBody>
                    <a:bodyPr/>
                    <a:lstStyle/>
                    <a:p>
                      <a:r>
                        <a:rPr lang="en-US" sz="1600" b="0" dirty="0">
                          <a:solidFill>
                            <a:schemeClr val="tx1"/>
                          </a:solidFill>
                        </a:rPr>
                        <a:t>Greater than 40,000 RPM</a:t>
                      </a:r>
                    </a:p>
                  </a:txBody>
                  <a:tcPr/>
                </a:tc>
                <a:tc>
                  <a:txBody>
                    <a:bodyPr/>
                    <a:lstStyle/>
                    <a:p>
                      <a:r>
                        <a:rPr lang="en-US" sz="1600" b="0" dirty="0">
                          <a:solidFill>
                            <a:schemeClr val="tx1"/>
                          </a:solidFill>
                        </a:rPr>
                        <a:t>Less than 1 Ns/m</a:t>
                      </a:r>
                    </a:p>
                  </a:txBody>
                  <a:tcPr/>
                </a:tc>
                <a:tc>
                  <a:txBody>
                    <a:bodyPr/>
                    <a:lstStyle/>
                    <a:p>
                      <a:r>
                        <a:rPr lang="en-US" sz="1600" b="0" dirty="0">
                          <a:solidFill>
                            <a:schemeClr val="tx1"/>
                          </a:solidFill>
                        </a:rPr>
                        <a:t>Greater than 180 kph</a:t>
                      </a:r>
                    </a:p>
                  </a:txBody>
                  <a:tcPr/>
                </a:tc>
                <a:extLst>
                  <a:ext uri="{0D108BD9-81ED-4DB2-BD59-A6C34878D82A}">
                    <a16:rowId xmlns:a16="http://schemas.microsoft.com/office/drawing/2014/main" val="2889773693"/>
                  </a:ext>
                </a:extLst>
              </a:tr>
            </a:tbl>
          </a:graphicData>
        </a:graphic>
      </p:graphicFrame>
    </p:spTree>
    <p:extLst>
      <p:ext uri="{BB962C8B-B14F-4D97-AF65-F5344CB8AC3E}">
        <p14:creationId xmlns:p14="http://schemas.microsoft.com/office/powerpoint/2010/main" val="1124058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8F2D4-2508-4DCC-A8F3-6B2D23D41E0F}"/>
              </a:ext>
            </a:extLst>
          </p:cNvPr>
          <p:cNvSpPr>
            <a:spLocks noGrp="1"/>
          </p:cNvSpPr>
          <p:nvPr>
            <p:ph type="body" sz="quarter" idx="10"/>
          </p:nvPr>
        </p:nvSpPr>
        <p:spPr/>
        <p:txBody>
          <a:bodyPr/>
          <a:lstStyle/>
          <a:p>
            <a:r>
              <a:rPr lang="en-US" dirty="0"/>
              <a:t>Drone frame type Actual Values</a:t>
            </a:r>
          </a:p>
        </p:txBody>
      </p:sp>
      <p:graphicFrame>
        <p:nvGraphicFramePr>
          <p:cNvPr id="4" name="Table 4">
            <a:extLst>
              <a:ext uri="{FF2B5EF4-FFF2-40B4-BE49-F238E27FC236}">
                <a16:creationId xmlns:a16="http://schemas.microsoft.com/office/drawing/2014/main" id="{3F463899-0CC5-407D-9FFD-FA5C8F9D0610}"/>
              </a:ext>
            </a:extLst>
          </p:cNvPr>
          <p:cNvGraphicFramePr>
            <a:graphicFrameLocks noGrp="1"/>
          </p:cNvGraphicFramePr>
          <p:nvPr>
            <p:ph sz="quarter" idx="12"/>
            <p:extLst>
              <p:ext uri="{D42A27DB-BD31-4B8C-83A1-F6EECF244321}">
                <p14:modId xmlns:p14="http://schemas.microsoft.com/office/powerpoint/2010/main" val="2583193755"/>
              </p:ext>
            </p:extLst>
          </p:nvPr>
        </p:nvGraphicFramePr>
        <p:xfrm>
          <a:off x="2235348" y="1645599"/>
          <a:ext cx="7721303" cy="3566802"/>
        </p:xfrm>
        <a:graphic>
          <a:graphicData uri="http://schemas.openxmlformats.org/drawingml/2006/table">
            <a:tbl>
              <a:tblPr firstRow="1" bandRow="1">
                <a:tableStyleId>{5C22544A-7EE6-4342-B048-85BDC9FD1C3A}</a:tableStyleId>
              </a:tblPr>
              <a:tblGrid>
                <a:gridCol w="1286884">
                  <a:extLst>
                    <a:ext uri="{9D8B030D-6E8A-4147-A177-3AD203B41FA5}">
                      <a16:colId xmlns:a16="http://schemas.microsoft.com/office/drawing/2014/main" val="323453899"/>
                    </a:ext>
                  </a:extLst>
                </a:gridCol>
                <a:gridCol w="1286884">
                  <a:extLst>
                    <a:ext uri="{9D8B030D-6E8A-4147-A177-3AD203B41FA5}">
                      <a16:colId xmlns:a16="http://schemas.microsoft.com/office/drawing/2014/main" val="905844557"/>
                    </a:ext>
                  </a:extLst>
                </a:gridCol>
                <a:gridCol w="1286884">
                  <a:extLst>
                    <a:ext uri="{9D8B030D-6E8A-4147-A177-3AD203B41FA5}">
                      <a16:colId xmlns:a16="http://schemas.microsoft.com/office/drawing/2014/main" val="2005262406"/>
                    </a:ext>
                  </a:extLst>
                </a:gridCol>
                <a:gridCol w="1287334">
                  <a:extLst>
                    <a:ext uri="{9D8B030D-6E8A-4147-A177-3AD203B41FA5}">
                      <a16:colId xmlns:a16="http://schemas.microsoft.com/office/drawing/2014/main" val="3589202882"/>
                    </a:ext>
                  </a:extLst>
                </a:gridCol>
                <a:gridCol w="1286433">
                  <a:extLst>
                    <a:ext uri="{9D8B030D-6E8A-4147-A177-3AD203B41FA5}">
                      <a16:colId xmlns:a16="http://schemas.microsoft.com/office/drawing/2014/main" val="3472549473"/>
                    </a:ext>
                  </a:extLst>
                </a:gridCol>
                <a:gridCol w="1286884">
                  <a:extLst>
                    <a:ext uri="{9D8B030D-6E8A-4147-A177-3AD203B41FA5}">
                      <a16:colId xmlns:a16="http://schemas.microsoft.com/office/drawing/2014/main" val="1815965232"/>
                    </a:ext>
                  </a:extLst>
                </a:gridCol>
              </a:tblGrid>
              <a:tr h="1275843">
                <a:tc>
                  <a:txBody>
                    <a:bodyPr/>
                    <a:lstStyle/>
                    <a:p>
                      <a:r>
                        <a:rPr lang="en-US" sz="1400" dirty="0">
                          <a:solidFill>
                            <a:schemeClr val="bg1"/>
                          </a:solidFill>
                        </a:rPr>
                        <a:t>Frame Type</a:t>
                      </a:r>
                    </a:p>
                  </a:txBody>
                  <a:tcPr/>
                </a:tc>
                <a:tc>
                  <a:txBody>
                    <a:bodyPr/>
                    <a:lstStyle/>
                    <a:p>
                      <a:r>
                        <a:rPr lang="en-US" sz="1400" dirty="0">
                          <a:solidFill>
                            <a:schemeClr val="bg1"/>
                          </a:solidFill>
                        </a:rPr>
                        <a:t>Thrust (g)</a:t>
                      </a:r>
                    </a:p>
                  </a:txBody>
                  <a:tcPr/>
                </a:tc>
                <a:tc>
                  <a:txBody>
                    <a:bodyPr/>
                    <a:lstStyle/>
                    <a:p>
                      <a:r>
                        <a:rPr lang="en-US" sz="1400" dirty="0">
                          <a:solidFill>
                            <a:schemeClr val="bg1"/>
                          </a:solidFill>
                        </a:rPr>
                        <a:t>Weight (g)</a:t>
                      </a:r>
                    </a:p>
                  </a:txBody>
                  <a:tcPr/>
                </a:tc>
                <a:tc>
                  <a:txBody>
                    <a:bodyPr/>
                    <a:lstStyle/>
                    <a:p>
                      <a:r>
                        <a:rPr lang="en-US" sz="1400" b="1" dirty="0">
                          <a:solidFill>
                            <a:schemeClr val="bg1"/>
                          </a:solidFill>
                        </a:rPr>
                        <a:t>Durability </a:t>
                      </a:r>
                    </a:p>
                    <a:p>
                      <a:r>
                        <a:rPr lang="en-US" sz="1400" b="1" dirty="0">
                          <a:solidFill>
                            <a:schemeClr val="bg1"/>
                          </a:solidFill>
                        </a:rPr>
                        <a:t>(RPM and Peak Operating Temp)</a:t>
                      </a:r>
                    </a:p>
                  </a:txBody>
                  <a:tcPr/>
                </a:tc>
                <a:tc>
                  <a:txBody>
                    <a:bodyPr/>
                    <a:lstStyle/>
                    <a:p>
                      <a:r>
                        <a:rPr lang="en-US" sz="1400" b="1" dirty="0">
                          <a:solidFill>
                            <a:schemeClr val="bg1"/>
                          </a:solidFill>
                        </a:rPr>
                        <a:t>Complexity (drag)</a:t>
                      </a:r>
                    </a:p>
                  </a:txBody>
                  <a:tcPr/>
                </a:tc>
                <a:tc>
                  <a:txBody>
                    <a:bodyPr/>
                    <a:lstStyle/>
                    <a:p>
                      <a:r>
                        <a:rPr lang="en-US" sz="1400" b="1" dirty="0">
                          <a:solidFill>
                            <a:schemeClr val="bg1"/>
                          </a:solidFill>
                        </a:rPr>
                        <a:t>Speed (top speed in kph)</a:t>
                      </a:r>
                    </a:p>
                  </a:txBody>
                  <a:tcPr/>
                </a:tc>
                <a:extLst>
                  <a:ext uri="{0D108BD9-81ED-4DB2-BD59-A6C34878D82A}">
                    <a16:rowId xmlns:a16="http://schemas.microsoft.com/office/drawing/2014/main" val="945182800"/>
                  </a:ext>
                </a:extLst>
              </a:tr>
              <a:tr h="763653">
                <a:tc>
                  <a:txBody>
                    <a:bodyPr/>
                    <a:lstStyle/>
                    <a:p>
                      <a:r>
                        <a:rPr lang="en-US" sz="1600" b="1" dirty="0" err="1">
                          <a:solidFill>
                            <a:schemeClr val="tx1"/>
                          </a:solidFill>
                        </a:rPr>
                        <a:t>Flaco</a:t>
                      </a:r>
                      <a:r>
                        <a:rPr lang="en-US" sz="1600" b="1" dirty="0">
                          <a:solidFill>
                            <a:schemeClr val="tx1"/>
                          </a:solidFill>
                        </a:rPr>
                        <a:t> 5” (A)</a:t>
                      </a:r>
                    </a:p>
                  </a:txBody>
                  <a:tcPr/>
                </a:tc>
                <a:tc>
                  <a:txBody>
                    <a:bodyPr/>
                    <a:lstStyle/>
                    <a:p>
                      <a:r>
                        <a:rPr lang="en-US" sz="1600" b="1" dirty="0">
                          <a:solidFill>
                            <a:schemeClr val="tx1"/>
                          </a:solidFill>
                        </a:rPr>
                        <a:t>4601 g</a:t>
                      </a:r>
                    </a:p>
                    <a:p>
                      <a:endParaRPr lang="en-US" sz="1600" b="1" dirty="0">
                        <a:solidFill>
                          <a:schemeClr val="tx1"/>
                        </a:solidFill>
                      </a:endParaRPr>
                    </a:p>
                  </a:txBody>
                  <a:tcPr/>
                </a:tc>
                <a:tc>
                  <a:txBody>
                    <a:bodyPr/>
                    <a:lstStyle/>
                    <a:p>
                      <a:r>
                        <a:rPr lang="en-US" sz="1600" b="1" dirty="0">
                          <a:solidFill>
                            <a:schemeClr val="tx1"/>
                          </a:solidFill>
                        </a:rPr>
                        <a:t>515 g</a:t>
                      </a:r>
                    </a:p>
                  </a:txBody>
                  <a:tcPr/>
                </a:tc>
                <a:tc>
                  <a:txBody>
                    <a:bodyPr/>
                    <a:lstStyle/>
                    <a:p>
                      <a:r>
                        <a:rPr lang="en-US" sz="1600" b="1" dirty="0">
                          <a:solidFill>
                            <a:schemeClr val="tx1"/>
                          </a:solidFill>
                        </a:rPr>
                        <a:t>34154 RPM </a:t>
                      </a:r>
                    </a:p>
                  </a:txBody>
                  <a:tcPr/>
                </a:tc>
                <a:tc>
                  <a:txBody>
                    <a:bodyPr/>
                    <a:lstStyle/>
                    <a:p>
                      <a:r>
                        <a:rPr lang="en-US" sz="1600" b="1" dirty="0">
                          <a:solidFill>
                            <a:schemeClr val="tx1"/>
                          </a:solidFill>
                        </a:rPr>
                        <a:t>2.67 Ns/m</a:t>
                      </a:r>
                    </a:p>
                  </a:txBody>
                  <a:tcPr/>
                </a:tc>
                <a:tc>
                  <a:txBody>
                    <a:bodyPr/>
                    <a:lstStyle/>
                    <a:p>
                      <a:r>
                        <a:rPr lang="en-US" sz="1600" b="1" dirty="0">
                          <a:solidFill>
                            <a:schemeClr val="tx1"/>
                          </a:solidFill>
                        </a:rPr>
                        <a:t>184 kph</a:t>
                      </a:r>
                    </a:p>
                  </a:txBody>
                  <a:tcPr/>
                </a:tc>
                <a:extLst>
                  <a:ext uri="{0D108BD9-81ED-4DB2-BD59-A6C34878D82A}">
                    <a16:rowId xmlns:a16="http://schemas.microsoft.com/office/drawing/2014/main" val="3169623921"/>
                  </a:ext>
                </a:extLst>
              </a:tr>
              <a:tr h="763653">
                <a:tc>
                  <a:txBody>
                    <a:bodyPr/>
                    <a:lstStyle/>
                    <a:p>
                      <a:r>
                        <a:rPr lang="en-US" sz="1600" b="1" dirty="0">
                          <a:solidFill>
                            <a:schemeClr val="tx1"/>
                          </a:solidFill>
                        </a:rPr>
                        <a:t>Chameleon (B)</a:t>
                      </a:r>
                    </a:p>
                  </a:txBody>
                  <a:tcPr/>
                </a:tc>
                <a:tc>
                  <a:txBody>
                    <a:bodyPr/>
                    <a:lstStyle/>
                    <a:p>
                      <a:r>
                        <a:rPr lang="en-US" sz="1600" b="1" dirty="0">
                          <a:solidFill>
                            <a:schemeClr val="tx1"/>
                          </a:solidFill>
                        </a:rPr>
                        <a:t>5184 g</a:t>
                      </a:r>
                    </a:p>
                    <a:p>
                      <a:endParaRPr lang="en-US" sz="1600" b="1" dirty="0">
                        <a:solidFill>
                          <a:schemeClr val="tx1"/>
                        </a:solidFill>
                      </a:endParaRPr>
                    </a:p>
                  </a:txBody>
                  <a:tcPr/>
                </a:tc>
                <a:tc>
                  <a:txBody>
                    <a:bodyPr/>
                    <a:lstStyle/>
                    <a:p>
                      <a:r>
                        <a:rPr lang="en-US" sz="1600" b="1" dirty="0">
                          <a:solidFill>
                            <a:schemeClr val="tx1"/>
                          </a:solidFill>
                        </a:rPr>
                        <a:t>626 g</a:t>
                      </a:r>
                    </a:p>
                  </a:txBody>
                  <a:tcPr/>
                </a:tc>
                <a:tc>
                  <a:txBody>
                    <a:bodyPr/>
                    <a:lstStyle/>
                    <a:p>
                      <a:r>
                        <a:rPr lang="en-US" sz="1600" b="1" dirty="0">
                          <a:solidFill>
                            <a:schemeClr val="tx1"/>
                          </a:solidFill>
                        </a:rPr>
                        <a:t>31874 RPM </a:t>
                      </a:r>
                    </a:p>
                  </a:txBody>
                  <a:tcPr/>
                </a:tc>
                <a:tc>
                  <a:txBody>
                    <a:bodyPr/>
                    <a:lstStyle/>
                    <a:p>
                      <a:r>
                        <a:rPr lang="en-US" sz="1600" b="1" dirty="0">
                          <a:solidFill>
                            <a:schemeClr val="tx1"/>
                          </a:solidFill>
                        </a:rPr>
                        <a:t>1.63 Ns/m</a:t>
                      </a:r>
                    </a:p>
                  </a:txBody>
                  <a:tcPr/>
                </a:tc>
                <a:tc>
                  <a:txBody>
                    <a:bodyPr/>
                    <a:lstStyle/>
                    <a:p>
                      <a:r>
                        <a:rPr lang="en-US" sz="1600" b="1" dirty="0">
                          <a:solidFill>
                            <a:schemeClr val="tx1"/>
                          </a:solidFill>
                        </a:rPr>
                        <a:t>108 kph</a:t>
                      </a:r>
                    </a:p>
                  </a:txBody>
                  <a:tcPr/>
                </a:tc>
                <a:extLst>
                  <a:ext uri="{0D108BD9-81ED-4DB2-BD59-A6C34878D82A}">
                    <a16:rowId xmlns:a16="http://schemas.microsoft.com/office/drawing/2014/main" val="2000943105"/>
                  </a:ext>
                </a:extLst>
              </a:tr>
              <a:tr h="763653">
                <a:tc>
                  <a:txBody>
                    <a:bodyPr/>
                    <a:lstStyle/>
                    <a:p>
                      <a:r>
                        <a:rPr lang="en-US" sz="1600" b="1" dirty="0">
                          <a:solidFill>
                            <a:schemeClr val="tx1"/>
                          </a:solidFill>
                        </a:rPr>
                        <a:t>Shrike-200 V2 (C)</a:t>
                      </a:r>
                    </a:p>
                  </a:txBody>
                  <a:tcPr/>
                </a:tc>
                <a:tc>
                  <a:txBody>
                    <a:bodyPr/>
                    <a:lstStyle/>
                    <a:p>
                      <a:r>
                        <a:rPr lang="en-US" sz="1600" b="1" dirty="0">
                          <a:solidFill>
                            <a:schemeClr val="tx1"/>
                          </a:solidFill>
                        </a:rPr>
                        <a:t>8057 g</a:t>
                      </a:r>
                    </a:p>
                    <a:p>
                      <a:endParaRPr lang="en-US" sz="1600" b="1" dirty="0">
                        <a:solidFill>
                          <a:schemeClr val="tx1"/>
                        </a:solidFill>
                      </a:endParaRPr>
                    </a:p>
                  </a:txBody>
                  <a:tcPr/>
                </a:tc>
                <a:tc>
                  <a:txBody>
                    <a:bodyPr/>
                    <a:lstStyle/>
                    <a:p>
                      <a:r>
                        <a:rPr lang="en-US" sz="1600" b="1" dirty="0">
                          <a:solidFill>
                            <a:schemeClr val="tx1"/>
                          </a:solidFill>
                        </a:rPr>
                        <a:t>540 g</a:t>
                      </a:r>
                    </a:p>
                  </a:txBody>
                  <a:tcPr/>
                </a:tc>
                <a:tc>
                  <a:txBody>
                    <a:bodyPr/>
                    <a:lstStyle/>
                    <a:p>
                      <a:r>
                        <a:rPr lang="en-US" sz="1600" b="1" dirty="0">
                          <a:solidFill>
                            <a:schemeClr val="tx1"/>
                          </a:solidFill>
                        </a:rPr>
                        <a:t>39222 RPM </a:t>
                      </a:r>
                    </a:p>
                  </a:txBody>
                  <a:tcPr/>
                </a:tc>
                <a:tc>
                  <a:txBody>
                    <a:bodyPr/>
                    <a:lstStyle/>
                    <a:p>
                      <a:r>
                        <a:rPr lang="en-US" sz="1600" b="1" dirty="0">
                          <a:solidFill>
                            <a:schemeClr val="tx1"/>
                          </a:solidFill>
                        </a:rPr>
                        <a:t>2.21 Ns/m</a:t>
                      </a:r>
                    </a:p>
                  </a:txBody>
                  <a:tcPr/>
                </a:tc>
                <a:tc>
                  <a:txBody>
                    <a:bodyPr/>
                    <a:lstStyle/>
                    <a:p>
                      <a:r>
                        <a:rPr lang="en-US" sz="1600" b="1" dirty="0">
                          <a:solidFill>
                            <a:schemeClr val="tx1"/>
                          </a:solidFill>
                        </a:rPr>
                        <a:t>150 kph</a:t>
                      </a:r>
                    </a:p>
                  </a:txBody>
                  <a:tcPr/>
                </a:tc>
                <a:extLst>
                  <a:ext uri="{0D108BD9-81ED-4DB2-BD59-A6C34878D82A}">
                    <a16:rowId xmlns:a16="http://schemas.microsoft.com/office/drawing/2014/main" val="2889773693"/>
                  </a:ext>
                </a:extLst>
              </a:tr>
            </a:tbl>
          </a:graphicData>
        </a:graphic>
      </p:graphicFrame>
    </p:spTree>
    <p:extLst>
      <p:ext uri="{BB962C8B-B14F-4D97-AF65-F5344CB8AC3E}">
        <p14:creationId xmlns:p14="http://schemas.microsoft.com/office/powerpoint/2010/main" val="19578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55BFFD5-90E2-4EB9-B06A-D36D5785C1C6}"/>
              </a:ext>
            </a:extLst>
          </p:cNvPr>
          <p:cNvSpPr>
            <a:spLocks noGrp="1"/>
          </p:cNvSpPr>
          <p:nvPr>
            <p:ph sz="quarter" idx="12"/>
          </p:nvPr>
        </p:nvSpPr>
        <p:spPr>
          <a:xfrm>
            <a:off x="533398" y="1311425"/>
            <a:ext cx="11037917" cy="4387360"/>
          </a:xfrm>
        </p:spPr>
        <p:txBody>
          <a:bodyPr/>
          <a:lstStyle/>
          <a:p>
            <a:pPr marL="0" indent="0">
              <a:buNone/>
            </a:pPr>
            <a:r>
              <a:rPr lang="en-US" dirty="0">
                <a:solidFill>
                  <a:schemeClr val="tx1"/>
                </a:solidFill>
              </a:rPr>
              <a:t>This trade study was used to help select which frame type in the DRL Software is best for enabling Team Flyin’ High’s drone to meet the customer needs and requirements of this project.  Selecting a frame type will put this trade study under the Hardware subsystem of our design.  The following slide establishes our selection criteria and their definitions, the grading scale, and final scores.  We scored three drone frame types listed as A,B, and C on our diagram. These letters represent in order the Flaco 5”, Chameleon, and Shrike-200 V2 frames. </a:t>
            </a:r>
          </a:p>
          <a:p>
            <a:pPr marL="0" indent="0">
              <a:buNone/>
            </a:pPr>
            <a:endParaRPr lang="en-US" dirty="0">
              <a:solidFill>
                <a:schemeClr val="tx1"/>
              </a:solidFill>
            </a:endParaRPr>
          </a:p>
          <a:p>
            <a:pPr marL="0" indent="0">
              <a:buNone/>
            </a:pPr>
            <a:r>
              <a:rPr lang="en-US" dirty="0">
                <a:solidFill>
                  <a:schemeClr val="tx1"/>
                </a:solidFill>
              </a:rPr>
              <a:t>For this study, we have chosen frame types that are all 5” quadcopters, per the customer requirements.  The grading scale scores from 1 to 5, with 5 being the best score, indicating the frame type presents the best conditions for helping the drone complete 3 laps of the default course and win the race. Thrust, weight, and top speed were all properties provided to us directly by the software.  When grading on these criteria, we looked for a lightweight frame, a high top speed, and a powerful thrust force for liftoff.  We strived for less complexity within the physical design to reduce drag force. Lastly, we graded durability based on the overall properties provided to us by the DRL software. A frame with strong thrust, low drag, high top speed and RPM of rotors, and highest peak temperature contributed to determining durability final scores. </a:t>
            </a:r>
          </a:p>
        </p:txBody>
      </p:sp>
      <p:sp>
        <p:nvSpPr>
          <p:cNvPr id="8" name="Text Placeholder 1">
            <a:extLst>
              <a:ext uri="{FF2B5EF4-FFF2-40B4-BE49-F238E27FC236}">
                <a16:creationId xmlns:a16="http://schemas.microsoft.com/office/drawing/2014/main" id="{E2B5CB3F-413B-422E-9F4F-54D8699DE594}"/>
              </a:ext>
            </a:extLst>
          </p:cNvPr>
          <p:cNvSpPr>
            <a:spLocks noGrp="1"/>
          </p:cNvSpPr>
          <p:nvPr>
            <p:ph type="body" sz="quarter" idx="10"/>
          </p:nvPr>
        </p:nvSpPr>
        <p:spPr>
          <a:xfrm>
            <a:off x="533398" y="445928"/>
            <a:ext cx="11037915" cy="560887"/>
          </a:xfrm>
        </p:spPr>
        <p:txBody>
          <a:bodyPr>
            <a:normAutofit fontScale="92500" lnSpcReduction="10000"/>
          </a:bodyPr>
          <a:lstStyle/>
          <a:p>
            <a:r>
              <a:rPr lang="en-US" dirty="0"/>
              <a:t>Trade study #1 – drone frame type selection</a:t>
            </a:r>
          </a:p>
        </p:txBody>
      </p:sp>
    </p:spTree>
    <p:extLst>
      <p:ext uri="{BB962C8B-B14F-4D97-AF65-F5344CB8AC3E}">
        <p14:creationId xmlns:p14="http://schemas.microsoft.com/office/powerpoint/2010/main" val="306365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E8C1C7-AC4B-451E-8C5C-0880EF8A85F0}"/>
              </a:ext>
            </a:extLst>
          </p:cNvPr>
          <p:cNvSpPr>
            <a:spLocks noGrp="1"/>
          </p:cNvSpPr>
          <p:nvPr>
            <p:ph type="body" sz="quarter" idx="10"/>
          </p:nvPr>
        </p:nvSpPr>
        <p:spPr/>
        <p:txBody>
          <a:bodyPr/>
          <a:lstStyle/>
          <a:p>
            <a:r>
              <a:rPr lang="en-US" dirty="0"/>
              <a:t>Our Drone: The Falcon Light</a:t>
            </a:r>
          </a:p>
        </p:txBody>
      </p:sp>
    </p:spTree>
    <p:extLst>
      <p:ext uri="{BB962C8B-B14F-4D97-AF65-F5344CB8AC3E}">
        <p14:creationId xmlns:p14="http://schemas.microsoft.com/office/powerpoint/2010/main" val="204572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26D02AB-9528-49BE-ACCB-3054D67EF55B}"/>
              </a:ext>
            </a:extLst>
          </p:cNvPr>
          <p:cNvSpPr>
            <a:spLocks noGrp="1"/>
          </p:cNvSpPr>
          <p:nvPr>
            <p:ph type="body" sz="quarter" idx="10"/>
          </p:nvPr>
        </p:nvSpPr>
        <p:spPr>
          <a:xfrm>
            <a:off x="533400" y="487894"/>
            <a:ext cx="11037915" cy="560887"/>
          </a:xfrm>
        </p:spPr>
        <p:txBody>
          <a:bodyPr>
            <a:normAutofit fontScale="92500" lnSpcReduction="10000"/>
          </a:bodyPr>
          <a:lstStyle/>
          <a:p>
            <a:r>
              <a:rPr lang="en-US" dirty="0"/>
              <a:t>Trade study #2 – Lipo Battery SELECTION</a:t>
            </a:r>
          </a:p>
        </p:txBody>
      </p:sp>
      <p:graphicFrame>
        <p:nvGraphicFramePr>
          <p:cNvPr id="11" name="Table 10">
            <a:extLst>
              <a:ext uri="{FF2B5EF4-FFF2-40B4-BE49-F238E27FC236}">
                <a16:creationId xmlns:a16="http://schemas.microsoft.com/office/drawing/2014/main" id="{75820012-5950-459C-80C4-FBFD41573FF7}"/>
              </a:ext>
            </a:extLst>
          </p:cNvPr>
          <p:cNvGraphicFramePr>
            <a:graphicFrameLocks noGrp="1"/>
          </p:cNvGraphicFramePr>
          <p:nvPr/>
        </p:nvGraphicFramePr>
        <p:xfrm>
          <a:off x="1544058" y="1219415"/>
          <a:ext cx="8559799" cy="2143125"/>
        </p:xfrm>
        <a:graphic>
          <a:graphicData uri="http://schemas.openxmlformats.org/drawingml/2006/table">
            <a:tbl>
              <a:tblPr/>
              <a:tblGrid>
                <a:gridCol w="1990003">
                  <a:extLst>
                    <a:ext uri="{9D8B030D-6E8A-4147-A177-3AD203B41FA5}">
                      <a16:colId xmlns:a16="http://schemas.microsoft.com/office/drawing/2014/main" val="742836793"/>
                    </a:ext>
                  </a:extLst>
                </a:gridCol>
                <a:gridCol w="6569796">
                  <a:extLst>
                    <a:ext uri="{9D8B030D-6E8A-4147-A177-3AD203B41FA5}">
                      <a16:colId xmlns:a16="http://schemas.microsoft.com/office/drawing/2014/main" val="270222372"/>
                    </a:ext>
                  </a:extLst>
                </a:gridCol>
              </a:tblGrid>
              <a:tr h="20002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1" i="0" u="none" strike="noStrike" dirty="0">
                          <a:effectLst/>
                          <a:latin typeface="Arial" panose="020B0604020202020204" pitchFamily="34" charset="0"/>
                        </a:rPr>
                        <a:t>Selection Criteria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0C0C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1" i="0" u="none" strike="noStrike" dirty="0">
                          <a:effectLst/>
                          <a:latin typeface="Arial" panose="020B0604020202020204" pitchFamily="34" charset="0"/>
                        </a:rPr>
                        <a:t>Definition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0C0C0"/>
                    </a:solidFill>
                  </a:tcPr>
                </a:tc>
                <a:extLst>
                  <a:ext uri="{0D108BD9-81ED-4DB2-BD59-A6C34878D82A}">
                    <a16:rowId xmlns:a16="http://schemas.microsoft.com/office/drawing/2014/main" val="3159133823"/>
                  </a:ext>
                </a:extLst>
              </a:tr>
              <a:tr h="3238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Cost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effectLst/>
                          <a:latin typeface="Arial" panose="020B0604020202020204" pitchFamily="34" charset="0"/>
                        </a:rPr>
                        <a:t> The total cost of the battery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017579"/>
                  </a:ext>
                </a:extLst>
              </a:tr>
              <a:tr h="3238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effectLst/>
                          <a:latin typeface="Arial" panose="020B0604020202020204" pitchFamily="34" charset="0"/>
                        </a:rPr>
                        <a:t> Total weight added to the quadcopter due to the battery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469739"/>
                  </a:ext>
                </a:extLst>
              </a:tr>
              <a:tr h="3238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Top Speed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effectLst/>
                          <a:latin typeface="Arial" panose="020B0604020202020204" pitchFamily="34" charset="0"/>
                        </a:rPr>
                        <a:t> The maximum speed the Lipo battery will allow the quadcopter to go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129735"/>
                  </a:ext>
                </a:extLst>
              </a:tr>
              <a:tr h="4857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Battery life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effectLst/>
                          <a:latin typeface="Arial" panose="020B0604020202020204" pitchFamily="34" charset="0"/>
                        </a:rPr>
                        <a:t> How long the battery will last from full charge to dead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712070"/>
                  </a:ext>
                </a:extLst>
              </a:tr>
              <a:tr h="4857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Thrust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effectLst/>
                          <a:latin typeface="Arial" panose="020B0604020202020204" pitchFamily="34" charset="0"/>
                        </a:rPr>
                        <a:t> The total increase of thrust force caused by the Lipo battery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146184"/>
                  </a:ext>
                </a:extLst>
              </a:tr>
            </a:tbl>
          </a:graphicData>
        </a:graphic>
      </p:graphicFrame>
      <p:graphicFrame>
        <p:nvGraphicFramePr>
          <p:cNvPr id="12" name="Content Placeholder 9">
            <a:extLst>
              <a:ext uri="{FF2B5EF4-FFF2-40B4-BE49-F238E27FC236}">
                <a16:creationId xmlns:a16="http://schemas.microsoft.com/office/drawing/2014/main" id="{26FDA68B-8948-453C-8E5D-F0416CD4664D}"/>
              </a:ext>
            </a:extLst>
          </p:cNvPr>
          <p:cNvGraphicFramePr>
            <a:graphicFrameLocks/>
          </p:cNvGraphicFramePr>
          <p:nvPr>
            <p:extLst>
              <p:ext uri="{D42A27DB-BD31-4B8C-83A1-F6EECF244321}">
                <p14:modId xmlns:p14="http://schemas.microsoft.com/office/powerpoint/2010/main" val="2687461592"/>
              </p:ext>
            </p:extLst>
          </p:nvPr>
        </p:nvGraphicFramePr>
        <p:xfrm>
          <a:off x="1544058" y="3495461"/>
          <a:ext cx="8559799" cy="1685925"/>
        </p:xfrm>
        <a:graphic>
          <a:graphicData uri="http://schemas.openxmlformats.org/drawingml/2006/table">
            <a:tbl>
              <a:tblPr/>
              <a:tblGrid>
                <a:gridCol w="418789">
                  <a:extLst>
                    <a:ext uri="{9D8B030D-6E8A-4147-A177-3AD203B41FA5}">
                      <a16:colId xmlns:a16="http://schemas.microsoft.com/office/drawing/2014/main" val="255770888"/>
                    </a:ext>
                  </a:extLst>
                </a:gridCol>
                <a:gridCol w="583767">
                  <a:extLst>
                    <a:ext uri="{9D8B030D-6E8A-4147-A177-3AD203B41FA5}">
                      <a16:colId xmlns:a16="http://schemas.microsoft.com/office/drawing/2014/main" val="543390600"/>
                    </a:ext>
                  </a:extLst>
                </a:gridCol>
                <a:gridCol w="2690404">
                  <a:extLst>
                    <a:ext uri="{9D8B030D-6E8A-4147-A177-3AD203B41FA5}">
                      <a16:colId xmlns:a16="http://schemas.microsoft.com/office/drawing/2014/main" val="3560304920"/>
                    </a:ext>
                  </a:extLst>
                </a:gridCol>
                <a:gridCol w="1246850">
                  <a:extLst>
                    <a:ext uri="{9D8B030D-6E8A-4147-A177-3AD203B41FA5}">
                      <a16:colId xmlns:a16="http://schemas.microsoft.com/office/drawing/2014/main" val="3344009812"/>
                    </a:ext>
                  </a:extLst>
                </a:gridCol>
                <a:gridCol w="1256368">
                  <a:extLst>
                    <a:ext uri="{9D8B030D-6E8A-4147-A177-3AD203B41FA5}">
                      <a16:colId xmlns:a16="http://schemas.microsoft.com/office/drawing/2014/main" val="38432731"/>
                    </a:ext>
                  </a:extLst>
                </a:gridCol>
                <a:gridCol w="1154843">
                  <a:extLst>
                    <a:ext uri="{9D8B030D-6E8A-4147-A177-3AD203B41FA5}">
                      <a16:colId xmlns:a16="http://schemas.microsoft.com/office/drawing/2014/main" val="3997174709"/>
                    </a:ext>
                  </a:extLst>
                </a:gridCol>
                <a:gridCol w="1208778">
                  <a:extLst>
                    <a:ext uri="{9D8B030D-6E8A-4147-A177-3AD203B41FA5}">
                      <a16:colId xmlns:a16="http://schemas.microsoft.com/office/drawing/2014/main" val="3206325025"/>
                    </a:ext>
                  </a:extLst>
                </a:gridCol>
              </a:tblGrid>
              <a:tr h="371475">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ctr"/>
                      <a:r>
                        <a:rPr lang="en-US" sz="1200" b="1" i="0" u="none" strike="noStrike" dirty="0">
                          <a:effectLst/>
                          <a:latin typeface="Arial" panose="020B0604020202020204" pitchFamily="34" charset="0"/>
                        </a:rPr>
                        <a:t>Trade Title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endParaRPr lang="en-US"/>
                    </a:p>
                  </a:txBody>
                  <a:tcPr/>
                </a:tc>
                <a:tc hMerge="1">
                  <a:txBody>
                    <a:bodyPr/>
                    <a:lstStyle/>
                    <a:p>
                      <a:endParaRPr lang="en-US"/>
                    </a:p>
                  </a:txBody>
                  <a:tcPr/>
                </a:tc>
                <a:tc gridSpan="4">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200" b="0" i="0" u="none" strike="noStrike" dirty="0">
                          <a:effectLst/>
                          <a:latin typeface="Arial" panose="020B0604020202020204" pitchFamily="34" charset="0"/>
                        </a:rPr>
                        <a:t>   Lipo Battery Selection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5243391"/>
                  </a:ext>
                </a:extLst>
              </a:tr>
              <a:tr h="4000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a:effectLst/>
                          <a:latin typeface="Arial" panose="020B0604020202020204" pitchFamily="34" charset="0"/>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a:effectLst/>
                          <a:latin typeface="Arial" panose="020B0604020202020204" pitchFamily="34" charset="0"/>
                        </a:rPr>
                        <a:t>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Selection Criteria (Decision Drivers)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Grading Scale (1-5)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A: 5S 850 </a:t>
                      </a:r>
                      <a:r>
                        <a:rPr lang="en-US" sz="1200" b="1" i="0" u="none" strike="noStrike" dirty="0" err="1">
                          <a:effectLst/>
                          <a:latin typeface="Arial" panose="020B0604020202020204" pitchFamily="34" charset="0"/>
                        </a:rPr>
                        <a:t>mAh</a:t>
                      </a:r>
                      <a:endParaRPr lang="en-US" sz="1200" b="1"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B: 3S 1550 </a:t>
                      </a:r>
                      <a:r>
                        <a:rPr lang="en-US" sz="1200" b="1" i="0" u="none" strike="noStrike" dirty="0" err="1">
                          <a:effectLst/>
                          <a:latin typeface="Arial" panose="020B0604020202020204" pitchFamily="34" charset="0"/>
                        </a:rPr>
                        <a:t>mAh</a:t>
                      </a:r>
                      <a:endParaRPr lang="en-US" sz="1200" b="1"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C: 4S 450 </a:t>
                      </a:r>
                      <a:r>
                        <a:rPr lang="en-US" sz="1200" b="1" i="0" u="none" strike="noStrike" dirty="0" err="1">
                          <a:effectLst/>
                          <a:latin typeface="Arial" panose="020B0604020202020204" pitchFamily="34" charset="0"/>
                        </a:rPr>
                        <a:t>mAh</a:t>
                      </a:r>
                      <a:endParaRPr lang="en-US" sz="1200" b="1"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74825999"/>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1</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1</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Battery life</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45277012"/>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2</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2</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Thrust</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15819456"/>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a:effectLst/>
                          <a:latin typeface="Arial" panose="020B0604020202020204" pitchFamily="34" charset="0"/>
                        </a:rPr>
                        <a:t>3</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3</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Cost</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96032783"/>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a:effectLst/>
                          <a:latin typeface="Arial" panose="020B0604020202020204" pitchFamily="34" charset="0"/>
                        </a:rPr>
                        <a:t>4</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4</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en-US" sz="1200" b="0" i="0" u="none" strike="noStrike" dirty="0">
                          <a:solidFill>
                            <a:srgbClr val="000000"/>
                          </a:solidFill>
                          <a:effectLst/>
                          <a:latin typeface="Arial" panose="020B0604020202020204" pitchFamily="34" charset="0"/>
                        </a:rPr>
                        <a:t>Top Speed</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2</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5</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73580794"/>
                  </a:ext>
                </a:extLst>
              </a:tr>
              <a:tr h="1809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dirty="0">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dirty="0">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Arial" panose="020B0604020202020204" pitchFamily="34" charset="0"/>
                        </a:rPr>
                        <a:t>Weight</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0" i="0" u="none" strike="noStrike">
                          <a:effectLst/>
                          <a:latin typeface="Arial" panose="020B0604020202020204" pitchFamily="34" charset="0"/>
                        </a:rPr>
                        <a:t>5</a:t>
                      </a:r>
                    </a:p>
                  </a:txBody>
                  <a:tcPr marL="0" marR="0" marT="0"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3</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200" b="0" i="0" u="none" strike="noStrike" dirty="0">
                          <a:solidFill>
                            <a:srgbClr val="000000"/>
                          </a:solidFill>
                          <a:effectLst/>
                          <a:latin typeface="Arial" panose="020B0604020202020204" pitchFamily="34" charset="0"/>
                        </a:rPr>
                        <a:t>4</a:t>
                      </a:r>
                    </a:p>
                  </a:txBody>
                  <a:tcPr marL="0" marR="0" marT="0" marB="0" anchor="b">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08061948"/>
                  </a:ext>
                </a:extLst>
              </a:tr>
            </a:tbl>
          </a:graphicData>
        </a:graphic>
      </p:graphicFrame>
      <p:graphicFrame>
        <p:nvGraphicFramePr>
          <p:cNvPr id="13" name="Table 12">
            <a:extLst>
              <a:ext uri="{FF2B5EF4-FFF2-40B4-BE49-F238E27FC236}">
                <a16:creationId xmlns:a16="http://schemas.microsoft.com/office/drawing/2014/main" id="{969F34D6-D969-4F4F-B18C-2B55D3BCF277}"/>
              </a:ext>
            </a:extLst>
          </p:cNvPr>
          <p:cNvGraphicFramePr>
            <a:graphicFrameLocks noGrp="1"/>
          </p:cNvGraphicFramePr>
          <p:nvPr/>
        </p:nvGraphicFramePr>
        <p:xfrm>
          <a:off x="1544058" y="5314307"/>
          <a:ext cx="8559800" cy="1038225"/>
        </p:xfrm>
        <a:graphic>
          <a:graphicData uri="http://schemas.openxmlformats.org/drawingml/2006/table">
            <a:tbl>
              <a:tblPr/>
              <a:tblGrid>
                <a:gridCol w="4960258">
                  <a:extLst>
                    <a:ext uri="{9D8B030D-6E8A-4147-A177-3AD203B41FA5}">
                      <a16:colId xmlns:a16="http://schemas.microsoft.com/office/drawing/2014/main" val="1251850884"/>
                    </a:ext>
                  </a:extLst>
                </a:gridCol>
                <a:gridCol w="1242204">
                  <a:extLst>
                    <a:ext uri="{9D8B030D-6E8A-4147-A177-3AD203B41FA5}">
                      <a16:colId xmlns:a16="http://schemas.microsoft.com/office/drawing/2014/main" val="4072911433"/>
                    </a:ext>
                  </a:extLst>
                </a:gridCol>
                <a:gridCol w="1160957">
                  <a:extLst>
                    <a:ext uri="{9D8B030D-6E8A-4147-A177-3AD203B41FA5}">
                      <a16:colId xmlns:a16="http://schemas.microsoft.com/office/drawing/2014/main" val="2046548139"/>
                    </a:ext>
                  </a:extLst>
                </a:gridCol>
                <a:gridCol w="1196381">
                  <a:extLst>
                    <a:ext uri="{9D8B030D-6E8A-4147-A177-3AD203B41FA5}">
                      <a16:colId xmlns:a16="http://schemas.microsoft.com/office/drawing/2014/main" val="3655171227"/>
                    </a:ext>
                  </a:extLst>
                </a:gridCol>
              </a:tblGrid>
              <a:tr h="4000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400" b="1" i="0" u="none" strike="noStrike" dirty="0">
                          <a:effectLst/>
                          <a:latin typeface="Arial" panose="020B0604020202020204" pitchFamily="34" charset="0"/>
                        </a:rPr>
                        <a:t>Max Score: 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133653104"/>
                  </a:ext>
                </a:extLst>
              </a:tr>
              <a:tr h="20002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b"/>
                      <a:r>
                        <a:rPr lang="en-US" sz="1200" b="1" i="0" u="none" strike="noStrike">
                          <a:effectLst/>
                          <a:latin typeface="Arial" panose="020B0604020202020204" pitchFamily="34" charset="0"/>
                        </a:rPr>
                        <a:t>Trade Study Score:</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i="0" u="none" strike="noStrike" dirty="0">
                          <a:effectLst/>
                          <a:latin typeface="Arial" panose="020B0604020202020204" pitchFamily="34" charset="0"/>
                        </a:rPr>
                        <a:t>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4201114526"/>
                  </a:ext>
                </a:extLst>
              </a:tr>
              <a:tr h="4381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ctr"/>
                      <a:r>
                        <a:rPr lang="en-US" sz="1200" b="1" i="0" u="none" strike="noStrike" dirty="0">
                          <a:effectLst/>
                          <a:latin typeface="Arial" panose="020B0604020202020204" pitchFamily="34" charset="0"/>
                        </a:rPr>
                        <a:t>Recommended Solution:</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endParaRPr lang="en-US" sz="1400" b="0" i="0" u="none" strike="noStrike" dirty="0">
                        <a:effectLst/>
                        <a:latin typeface="Arial" panose="020B060402020202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400" b="0" i="0" u="none" strike="noStrike" dirty="0">
                          <a:effectLst/>
                          <a:latin typeface="Arial" panose="020B060402020202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endParaRPr lang="en-US" sz="1400" b="1" i="0" u="none" strike="noStrike" dirty="0">
                        <a:solidFill>
                          <a:srgbClr val="FF0000"/>
                        </a:solidFill>
                        <a:effectLst/>
                        <a:latin typeface="Arial" panose="020B060402020202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5594576"/>
                  </a:ext>
                </a:extLst>
              </a:tr>
            </a:tbl>
          </a:graphicData>
        </a:graphic>
      </p:graphicFrame>
      <p:sp>
        <p:nvSpPr>
          <p:cNvPr id="2" name="TextBox 1">
            <a:extLst>
              <a:ext uri="{FF2B5EF4-FFF2-40B4-BE49-F238E27FC236}">
                <a16:creationId xmlns:a16="http://schemas.microsoft.com/office/drawing/2014/main" id="{D43B724A-E394-4D21-A9FF-EF64CFDA121E}"/>
              </a:ext>
            </a:extLst>
          </p:cNvPr>
          <p:cNvSpPr txBox="1"/>
          <p:nvPr/>
        </p:nvSpPr>
        <p:spPr>
          <a:xfrm>
            <a:off x="6547104" y="5937480"/>
            <a:ext cx="2752344" cy="338554"/>
          </a:xfrm>
          <a:prstGeom prst="rect">
            <a:avLst/>
          </a:prstGeom>
          <a:noFill/>
        </p:spPr>
        <p:txBody>
          <a:bodyPr wrap="square" rtlCol="0">
            <a:spAutoFit/>
          </a:bodyPr>
          <a:lstStyle/>
          <a:p>
            <a:r>
              <a:rPr lang="en-US" sz="1600" dirty="0"/>
              <a:t>4S 450 mAh Lipo Battery</a:t>
            </a:r>
          </a:p>
        </p:txBody>
      </p:sp>
    </p:spTree>
    <p:extLst>
      <p:ext uri="{BB962C8B-B14F-4D97-AF65-F5344CB8AC3E}">
        <p14:creationId xmlns:p14="http://schemas.microsoft.com/office/powerpoint/2010/main" val="2757292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381E7E0E-F7F3-438A-9F44-40310F1ECB1A}"/>
              </a:ext>
            </a:extLst>
          </p:cNvPr>
          <p:cNvGraphicFramePr>
            <a:graphicFrameLocks noGrp="1"/>
          </p:cNvGraphicFramePr>
          <p:nvPr>
            <p:extLst>
              <p:ext uri="{D42A27DB-BD31-4B8C-83A1-F6EECF244321}">
                <p14:modId xmlns:p14="http://schemas.microsoft.com/office/powerpoint/2010/main" val="3433588614"/>
              </p:ext>
            </p:extLst>
          </p:nvPr>
        </p:nvGraphicFramePr>
        <p:xfrm>
          <a:off x="1200242" y="1176213"/>
          <a:ext cx="9791516" cy="4285672"/>
        </p:xfrm>
        <a:graphic>
          <a:graphicData uri="http://schemas.openxmlformats.org/drawingml/2006/table">
            <a:tbl>
              <a:tblPr firstRow="1" bandRow="1">
                <a:tableStyleId>{5C22544A-7EE6-4342-B048-85BDC9FD1C3A}</a:tableStyleId>
              </a:tblPr>
              <a:tblGrid>
                <a:gridCol w="2209686">
                  <a:extLst>
                    <a:ext uri="{9D8B030D-6E8A-4147-A177-3AD203B41FA5}">
                      <a16:colId xmlns:a16="http://schemas.microsoft.com/office/drawing/2014/main" val="628968291"/>
                    </a:ext>
                  </a:extLst>
                </a:gridCol>
                <a:gridCol w="1592090">
                  <a:extLst>
                    <a:ext uri="{9D8B030D-6E8A-4147-A177-3AD203B41FA5}">
                      <a16:colId xmlns:a16="http://schemas.microsoft.com/office/drawing/2014/main" val="1734883742"/>
                    </a:ext>
                  </a:extLst>
                </a:gridCol>
                <a:gridCol w="1497435">
                  <a:extLst>
                    <a:ext uri="{9D8B030D-6E8A-4147-A177-3AD203B41FA5}">
                      <a16:colId xmlns:a16="http://schemas.microsoft.com/office/drawing/2014/main" val="2488003311"/>
                    </a:ext>
                  </a:extLst>
                </a:gridCol>
                <a:gridCol w="1497435">
                  <a:extLst>
                    <a:ext uri="{9D8B030D-6E8A-4147-A177-3AD203B41FA5}">
                      <a16:colId xmlns:a16="http://schemas.microsoft.com/office/drawing/2014/main" val="1117695809"/>
                    </a:ext>
                  </a:extLst>
                </a:gridCol>
                <a:gridCol w="1497435">
                  <a:extLst>
                    <a:ext uri="{9D8B030D-6E8A-4147-A177-3AD203B41FA5}">
                      <a16:colId xmlns:a16="http://schemas.microsoft.com/office/drawing/2014/main" val="3162347619"/>
                    </a:ext>
                  </a:extLst>
                </a:gridCol>
                <a:gridCol w="1497435">
                  <a:extLst>
                    <a:ext uri="{9D8B030D-6E8A-4147-A177-3AD203B41FA5}">
                      <a16:colId xmlns:a16="http://schemas.microsoft.com/office/drawing/2014/main" val="1872052051"/>
                    </a:ext>
                  </a:extLst>
                </a:gridCol>
              </a:tblGrid>
              <a:tr h="719432">
                <a:tc>
                  <a:txBody>
                    <a:bodyPr/>
                    <a:lstStyle/>
                    <a:p>
                      <a:pPr algn="ctr"/>
                      <a:r>
                        <a:rPr lang="en-US" dirty="0"/>
                        <a:t>Score </a:t>
                      </a:r>
                    </a:p>
                    <a:p>
                      <a:pPr algn="ctr"/>
                      <a:r>
                        <a:rPr lang="en-US" dirty="0"/>
                        <a:t>(1 = Worst; 5 = Best)</a:t>
                      </a:r>
                    </a:p>
                  </a:txBody>
                  <a:tcPr/>
                </a:tc>
                <a:tc>
                  <a:txBody>
                    <a:bodyPr/>
                    <a:lstStyle/>
                    <a:p>
                      <a:pPr algn="ctr"/>
                      <a:r>
                        <a:rPr lang="en-US" dirty="0"/>
                        <a:t>Cost</a:t>
                      </a:r>
                    </a:p>
                    <a:p>
                      <a:pPr algn="ctr"/>
                      <a:r>
                        <a:rPr lang="en-US" dirty="0"/>
                        <a:t>(USD)</a:t>
                      </a:r>
                    </a:p>
                  </a:txBody>
                  <a:tcPr/>
                </a:tc>
                <a:tc>
                  <a:txBody>
                    <a:bodyPr/>
                    <a:lstStyle/>
                    <a:p>
                      <a:pPr algn="ctr"/>
                      <a:r>
                        <a:rPr lang="en-US" dirty="0"/>
                        <a:t>Weight</a:t>
                      </a:r>
                    </a:p>
                    <a:p>
                      <a:pPr algn="ctr"/>
                      <a:r>
                        <a:rPr lang="en-US" dirty="0"/>
                        <a:t>(g)</a:t>
                      </a:r>
                    </a:p>
                  </a:txBody>
                  <a:tcPr/>
                </a:tc>
                <a:tc>
                  <a:txBody>
                    <a:bodyPr/>
                    <a:lstStyle/>
                    <a:p>
                      <a:pPr algn="ctr"/>
                      <a:r>
                        <a:rPr lang="en-US" dirty="0"/>
                        <a:t>Top Speed (kph)</a:t>
                      </a:r>
                    </a:p>
                  </a:txBody>
                  <a:tcPr/>
                </a:tc>
                <a:tc>
                  <a:txBody>
                    <a:bodyPr/>
                    <a:lstStyle/>
                    <a:p>
                      <a:pPr algn="ctr"/>
                      <a:r>
                        <a:rPr lang="en-US" dirty="0"/>
                        <a:t>Battery Life (mAh)</a:t>
                      </a:r>
                    </a:p>
                  </a:txBody>
                  <a:tcPr/>
                </a:tc>
                <a:tc>
                  <a:txBody>
                    <a:bodyPr/>
                    <a:lstStyle/>
                    <a:p>
                      <a:pPr algn="ctr"/>
                      <a:r>
                        <a:rPr lang="en-US" dirty="0"/>
                        <a:t>Thrust</a:t>
                      </a:r>
                    </a:p>
                    <a:p>
                      <a:pPr algn="ctr"/>
                      <a:r>
                        <a:rPr lang="en-US" dirty="0"/>
                        <a:t>(g)</a:t>
                      </a:r>
                    </a:p>
                  </a:txBody>
                  <a:tcPr/>
                </a:tc>
                <a:extLst>
                  <a:ext uri="{0D108BD9-81ED-4DB2-BD59-A6C34878D82A}">
                    <a16:rowId xmlns:a16="http://schemas.microsoft.com/office/drawing/2014/main" val="1753808695"/>
                  </a:ext>
                </a:extLst>
              </a:tr>
              <a:tr h="713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$41+</a:t>
                      </a:r>
                    </a:p>
                  </a:txBody>
                  <a:tcPr/>
                </a:tc>
                <a:tc>
                  <a:txBody>
                    <a:bodyPr/>
                    <a:lstStyle/>
                    <a:p>
                      <a:r>
                        <a:rPr lang="en-US" dirty="0"/>
                        <a:t>201g+</a:t>
                      </a:r>
                    </a:p>
                  </a:txBody>
                  <a:tcPr/>
                </a:tc>
                <a:tc>
                  <a:txBody>
                    <a:bodyPr/>
                    <a:lstStyle/>
                    <a:p>
                      <a:r>
                        <a:rPr lang="en-US" dirty="0"/>
                        <a:t>Less than 125 kph</a:t>
                      </a:r>
                    </a:p>
                  </a:txBody>
                  <a:tcPr/>
                </a:tc>
                <a:tc>
                  <a:txBody>
                    <a:bodyPr/>
                    <a:lstStyle/>
                    <a:p>
                      <a:r>
                        <a:rPr lang="en-US" dirty="0"/>
                        <a:t>Less than 450 mAh</a:t>
                      </a:r>
                    </a:p>
                  </a:txBody>
                  <a:tcPr/>
                </a:tc>
                <a:tc>
                  <a:txBody>
                    <a:bodyPr/>
                    <a:lstStyle/>
                    <a:p>
                      <a:r>
                        <a:rPr lang="en-US" dirty="0"/>
                        <a:t>Less than 2000g</a:t>
                      </a:r>
                    </a:p>
                  </a:txBody>
                  <a:tcPr/>
                </a:tc>
                <a:extLst>
                  <a:ext uri="{0D108BD9-81ED-4DB2-BD59-A6C34878D82A}">
                    <a16:rowId xmlns:a16="http://schemas.microsoft.com/office/drawing/2014/main" val="1748394714"/>
                  </a:ext>
                </a:extLst>
              </a:tr>
              <a:tr h="713248">
                <a:tc>
                  <a:txBody>
                    <a:bodyPr/>
                    <a:lstStyle/>
                    <a:p>
                      <a:r>
                        <a:rPr lang="en-US" dirty="0"/>
                        <a:t>2</a:t>
                      </a:r>
                    </a:p>
                  </a:txBody>
                  <a:tcPr/>
                </a:tc>
                <a:tc>
                  <a:txBody>
                    <a:bodyPr/>
                    <a:lstStyle/>
                    <a:p>
                      <a:r>
                        <a:rPr lang="en-US" dirty="0"/>
                        <a:t>$31 - $40</a:t>
                      </a:r>
                    </a:p>
                  </a:txBody>
                  <a:tcPr/>
                </a:tc>
                <a:tc>
                  <a:txBody>
                    <a:bodyPr/>
                    <a:lstStyle/>
                    <a:p>
                      <a:r>
                        <a:rPr lang="en-US" dirty="0"/>
                        <a:t>151g – 200g</a:t>
                      </a:r>
                    </a:p>
                  </a:txBody>
                  <a:tcPr/>
                </a:tc>
                <a:tc>
                  <a:txBody>
                    <a:bodyPr/>
                    <a:lstStyle/>
                    <a:p>
                      <a:r>
                        <a:rPr lang="en-US" dirty="0"/>
                        <a:t>125 kph – 150 kph</a:t>
                      </a:r>
                    </a:p>
                  </a:txBody>
                  <a:tcPr/>
                </a:tc>
                <a:tc>
                  <a:txBody>
                    <a:bodyPr/>
                    <a:lstStyle/>
                    <a:p>
                      <a:r>
                        <a:rPr lang="en-US" dirty="0"/>
                        <a:t>450 mAh</a:t>
                      </a:r>
                    </a:p>
                  </a:txBody>
                  <a:tcPr/>
                </a:tc>
                <a:tc>
                  <a:txBody>
                    <a:bodyPr/>
                    <a:lstStyle/>
                    <a:p>
                      <a:r>
                        <a:rPr lang="en-US" dirty="0"/>
                        <a:t>2000g -4000g</a:t>
                      </a:r>
                    </a:p>
                  </a:txBody>
                  <a:tcPr/>
                </a:tc>
                <a:extLst>
                  <a:ext uri="{0D108BD9-81ED-4DB2-BD59-A6C34878D82A}">
                    <a16:rowId xmlns:a16="http://schemas.microsoft.com/office/drawing/2014/main" val="314875173"/>
                  </a:ext>
                </a:extLst>
              </a:tr>
              <a:tr h="713248">
                <a:tc>
                  <a:txBody>
                    <a:bodyPr/>
                    <a:lstStyle/>
                    <a:p>
                      <a:r>
                        <a:rPr lang="en-US" dirty="0"/>
                        <a:t>3</a:t>
                      </a:r>
                    </a:p>
                  </a:txBody>
                  <a:tcPr/>
                </a:tc>
                <a:tc>
                  <a:txBody>
                    <a:bodyPr/>
                    <a:lstStyle/>
                    <a:p>
                      <a:r>
                        <a:rPr lang="en-US" dirty="0"/>
                        <a:t>$20 - $30</a:t>
                      </a:r>
                    </a:p>
                  </a:txBody>
                  <a:tcPr/>
                </a:tc>
                <a:tc>
                  <a:txBody>
                    <a:bodyPr/>
                    <a:lstStyle/>
                    <a:p>
                      <a:r>
                        <a:rPr lang="en-US" dirty="0"/>
                        <a:t>101 – 150g</a:t>
                      </a:r>
                    </a:p>
                  </a:txBody>
                  <a:tcPr/>
                </a:tc>
                <a:tc>
                  <a:txBody>
                    <a:bodyPr/>
                    <a:lstStyle/>
                    <a:p>
                      <a:r>
                        <a:rPr lang="en-US" dirty="0"/>
                        <a:t>150 kph – 175 kph</a:t>
                      </a:r>
                    </a:p>
                  </a:txBody>
                  <a:tcPr/>
                </a:tc>
                <a:tc>
                  <a:txBody>
                    <a:bodyPr/>
                    <a:lstStyle/>
                    <a:p>
                      <a:r>
                        <a:rPr lang="en-US" dirty="0"/>
                        <a:t>850 mAh</a:t>
                      </a:r>
                    </a:p>
                  </a:txBody>
                  <a:tcPr/>
                </a:tc>
                <a:tc>
                  <a:txBody>
                    <a:bodyPr/>
                    <a:lstStyle/>
                    <a:p>
                      <a:r>
                        <a:rPr lang="en-US" dirty="0"/>
                        <a:t>4000g – 6000g</a:t>
                      </a:r>
                    </a:p>
                  </a:txBody>
                  <a:tcPr/>
                </a:tc>
                <a:extLst>
                  <a:ext uri="{0D108BD9-81ED-4DB2-BD59-A6C34878D82A}">
                    <a16:rowId xmlns:a16="http://schemas.microsoft.com/office/drawing/2014/main" val="694851472"/>
                  </a:ext>
                </a:extLst>
              </a:tr>
              <a:tr h="713248">
                <a:tc>
                  <a:txBody>
                    <a:bodyPr/>
                    <a:lstStyle/>
                    <a:p>
                      <a:r>
                        <a:rPr lang="en-US" dirty="0"/>
                        <a:t>4</a:t>
                      </a:r>
                    </a:p>
                  </a:txBody>
                  <a:tcPr/>
                </a:tc>
                <a:tc>
                  <a:txBody>
                    <a:bodyPr/>
                    <a:lstStyle/>
                    <a:p>
                      <a:r>
                        <a:rPr lang="en-US" dirty="0"/>
                        <a:t>$10 - $19</a:t>
                      </a:r>
                    </a:p>
                  </a:txBody>
                  <a:tcPr/>
                </a:tc>
                <a:tc>
                  <a:txBody>
                    <a:bodyPr/>
                    <a:lstStyle/>
                    <a:p>
                      <a:r>
                        <a:rPr lang="en-US" dirty="0"/>
                        <a:t>51g – 100g</a:t>
                      </a:r>
                    </a:p>
                  </a:txBody>
                  <a:tcPr/>
                </a:tc>
                <a:tc>
                  <a:txBody>
                    <a:bodyPr/>
                    <a:lstStyle/>
                    <a:p>
                      <a:r>
                        <a:rPr lang="en-US" dirty="0"/>
                        <a:t>175 kph – 200 kph</a:t>
                      </a:r>
                    </a:p>
                  </a:txBody>
                  <a:tcPr/>
                </a:tc>
                <a:tc>
                  <a:txBody>
                    <a:bodyPr/>
                    <a:lstStyle/>
                    <a:p>
                      <a:r>
                        <a:rPr lang="en-US" dirty="0"/>
                        <a:t>1000 mAh</a:t>
                      </a:r>
                    </a:p>
                  </a:txBody>
                  <a:tcPr/>
                </a:tc>
                <a:tc>
                  <a:txBody>
                    <a:bodyPr/>
                    <a:lstStyle/>
                    <a:p>
                      <a:r>
                        <a:rPr lang="en-US" dirty="0"/>
                        <a:t>6000g – 8000g</a:t>
                      </a:r>
                    </a:p>
                  </a:txBody>
                  <a:tcPr/>
                </a:tc>
                <a:extLst>
                  <a:ext uri="{0D108BD9-81ED-4DB2-BD59-A6C34878D82A}">
                    <a16:rowId xmlns:a16="http://schemas.microsoft.com/office/drawing/2014/main" val="1896846006"/>
                  </a:ext>
                </a:extLst>
              </a:tr>
              <a:tr h="713248">
                <a:tc>
                  <a:txBody>
                    <a:bodyPr/>
                    <a:lstStyle/>
                    <a:p>
                      <a:r>
                        <a:rPr lang="en-US" dirty="0"/>
                        <a:t>5</a:t>
                      </a:r>
                    </a:p>
                  </a:txBody>
                  <a:tcPr/>
                </a:tc>
                <a:tc>
                  <a:txBody>
                    <a:bodyPr/>
                    <a:lstStyle/>
                    <a:p>
                      <a:r>
                        <a:rPr lang="en-US" dirty="0"/>
                        <a:t>$0 - $9</a:t>
                      </a:r>
                    </a:p>
                  </a:txBody>
                  <a:tcPr/>
                </a:tc>
                <a:tc>
                  <a:txBody>
                    <a:bodyPr/>
                    <a:lstStyle/>
                    <a:p>
                      <a:r>
                        <a:rPr lang="en-US" dirty="0"/>
                        <a:t>1g – 50 g</a:t>
                      </a:r>
                    </a:p>
                  </a:txBody>
                  <a:tcPr/>
                </a:tc>
                <a:tc>
                  <a:txBody>
                    <a:bodyPr/>
                    <a:lstStyle/>
                    <a:p>
                      <a:r>
                        <a:rPr lang="en-US" dirty="0"/>
                        <a:t>Greater than 200 kph</a:t>
                      </a:r>
                    </a:p>
                  </a:txBody>
                  <a:tcPr/>
                </a:tc>
                <a:tc>
                  <a:txBody>
                    <a:bodyPr/>
                    <a:lstStyle/>
                    <a:p>
                      <a:r>
                        <a:rPr lang="en-US" dirty="0"/>
                        <a:t>1550 mAh</a:t>
                      </a:r>
                    </a:p>
                  </a:txBody>
                  <a:tcPr/>
                </a:tc>
                <a:tc>
                  <a:txBody>
                    <a:bodyPr/>
                    <a:lstStyle/>
                    <a:p>
                      <a:r>
                        <a:rPr lang="en-US" dirty="0"/>
                        <a:t>Greater than 8000g</a:t>
                      </a:r>
                    </a:p>
                  </a:txBody>
                  <a:tcPr/>
                </a:tc>
                <a:extLst>
                  <a:ext uri="{0D108BD9-81ED-4DB2-BD59-A6C34878D82A}">
                    <a16:rowId xmlns:a16="http://schemas.microsoft.com/office/drawing/2014/main" val="4095841181"/>
                  </a:ext>
                </a:extLst>
              </a:tr>
            </a:tbl>
          </a:graphicData>
        </a:graphic>
      </p:graphicFrame>
      <p:sp>
        <p:nvSpPr>
          <p:cNvPr id="10" name="Footer Placeholder 8">
            <a:extLst>
              <a:ext uri="{FF2B5EF4-FFF2-40B4-BE49-F238E27FC236}">
                <a16:creationId xmlns:a16="http://schemas.microsoft.com/office/drawing/2014/main" id="{334406CF-BA76-4D8D-AF01-714419EA45F4}"/>
              </a:ext>
            </a:extLst>
          </p:cNvPr>
          <p:cNvSpPr txBox="1">
            <a:spLocks/>
          </p:cNvSpPr>
          <p:nvPr/>
        </p:nvSpPr>
        <p:spPr>
          <a:xfrm>
            <a:off x="7473191" y="5158547"/>
            <a:ext cx="184731" cy="830997"/>
          </a:xfrm>
          <a:prstGeom prst="rect">
            <a:avLst/>
          </a:prstGeom>
        </p:spPr>
        <p:txBody>
          <a:bodyPr vert="horz" wrap="none" lIns="91440" tIns="45720" rIns="91440" bIns="45720" rtlCol="0" anchor="b" anchorCtr="1">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endParaRPr lang="en-US"/>
          </a:p>
        </p:txBody>
      </p:sp>
      <p:sp>
        <p:nvSpPr>
          <p:cNvPr id="11" name="Text Placeholder 1">
            <a:extLst>
              <a:ext uri="{FF2B5EF4-FFF2-40B4-BE49-F238E27FC236}">
                <a16:creationId xmlns:a16="http://schemas.microsoft.com/office/drawing/2014/main" id="{8E396DE8-BCCB-4A48-9DC5-70D8420B24A1}"/>
              </a:ext>
            </a:extLst>
          </p:cNvPr>
          <p:cNvSpPr>
            <a:spLocks noGrp="1"/>
          </p:cNvSpPr>
          <p:nvPr>
            <p:ph type="body" sz="quarter" idx="10"/>
          </p:nvPr>
        </p:nvSpPr>
        <p:spPr>
          <a:xfrm>
            <a:off x="533400" y="354013"/>
            <a:ext cx="11037888" cy="560387"/>
          </a:xfrm>
        </p:spPr>
        <p:txBody>
          <a:bodyPr>
            <a:normAutofit fontScale="92500" lnSpcReduction="10000"/>
          </a:bodyPr>
          <a:lstStyle/>
          <a:p>
            <a:r>
              <a:rPr lang="en-US" dirty="0"/>
              <a:t>Lipo Battery Grading Scale</a:t>
            </a:r>
          </a:p>
        </p:txBody>
      </p:sp>
    </p:spTree>
    <p:extLst>
      <p:ext uri="{BB962C8B-B14F-4D97-AF65-F5344CB8AC3E}">
        <p14:creationId xmlns:p14="http://schemas.microsoft.com/office/powerpoint/2010/main" val="3684942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381E7E0E-F7F3-438A-9F44-40310F1ECB1A}"/>
              </a:ext>
            </a:extLst>
          </p:cNvPr>
          <p:cNvGraphicFramePr>
            <a:graphicFrameLocks noGrp="1"/>
          </p:cNvGraphicFramePr>
          <p:nvPr>
            <p:extLst>
              <p:ext uri="{D42A27DB-BD31-4B8C-83A1-F6EECF244321}">
                <p14:modId xmlns:p14="http://schemas.microsoft.com/office/powerpoint/2010/main" val="3745932262"/>
              </p:ext>
            </p:extLst>
          </p:nvPr>
        </p:nvGraphicFramePr>
        <p:xfrm>
          <a:off x="3583543" y="2017802"/>
          <a:ext cx="7581830" cy="2859176"/>
        </p:xfrm>
        <a:graphic>
          <a:graphicData uri="http://schemas.openxmlformats.org/drawingml/2006/table">
            <a:tbl>
              <a:tblPr firstRow="1" bandRow="1">
                <a:tableStyleId>{5C22544A-7EE6-4342-B048-85BDC9FD1C3A}</a:tableStyleId>
              </a:tblPr>
              <a:tblGrid>
                <a:gridCol w="1592090">
                  <a:extLst>
                    <a:ext uri="{9D8B030D-6E8A-4147-A177-3AD203B41FA5}">
                      <a16:colId xmlns:a16="http://schemas.microsoft.com/office/drawing/2014/main" val="1734883742"/>
                    </a:ext>
                  </a:extLst>
                </a:gridCol>
                <a:gridCol w="1497435">
                  <a:extLst>
                    <a:ext uri="{9D8B030D-6E8A-4147-A177-3AD203B41FA5}">
                      <a16:colId xmlns:a16="http://schemas.microsoft.com/office/drawing/2014/main" val="2488003311"/>
                    </a:ext>
                  </a:extLst>
                </a:gridCol>
                <a:gridCol w="1497435">
                  <a:extLst>
                    <a:ext uri="{9D8B030D-6E8A-4147-A177-3AD203B41FA5}">
                      <a16:colId xmlns:a16="http://schemas.microsoft.com/office/drawing/2014/main" val="1117695809"/>
                    </a:ext>
                  </a:extLst>
                </a:gridCol>
                <a:gridCol w="1497435">
                  <a:extLst>
                    <a:ext uri="{9D8B030D-6E8A-4147-A177-3AD203B41FA5}">
                      <a16:colId xmlns:a16="http://schemas.microsoft.com/office/drawing/2014/main" val="3162347619"/>
                    </a:ext>
                  </a:extLst>
                </a:gridCol>
                <a:gridCol w="1497435">
                  <a:extLst>
                    <a:ext uri="{9D8B030D-6E8A-4147-A177-3AD203B41FA5}">
                      <a16:colId xmlns:a16="http://schemas.microsoft.com/office/drawing/2014/main" val="1872052051"/>
                    </a:ext>
                  </a:extLst>
                </a:gridCol>
              </a:tblGrid>
              <a:tr h="719432">
                <a:tc>
                  <a:txBody>
                    <a:bodyPr/>
                    <a:lstStyle/>
                    <a:p>
                      <a:pPr algn="ctr"/>
                      <a:r>
                        <a:rPr lang="en-US" dirty="0"/>
                        <a:t>Cost</a:t>
                      </a:r>
                    </a:p>
                  </a:txBody>
                  <a:tcPr/>
                </a:tc>
                <a:tc>
                  <a:txBody>
                    <a:bodyPr/>
                    <a:lstStyle/>
                    <a:p>
                      <a:pPr algn="ctr"/>
                      <a:r>
                        <a:rPr lang="en-US" dirty="0"/>
                        <a:t>Weight</a:t>
                      </a:r>
                    </a:p>
                  </a:txBody>
                  <a:tcPr/>
                </a:tc>
                <a:tc>
                  <a:txBody>
                    <a:bodyPr/>
                    <a:lstStyle/>
                    <a:p>
                      <a:pPr algn="ctr"/>
                      <a:r>
                        <a:rPr lang="en-US" dirty="0"/>
                        <a:t>Top Speed</a:t>
                      </a:r>
                    </a:p>
                  </a:txBody>
                  <a:tcPr/>
                </a:tc>
                <a:tc>
                  <a:txBody>
                    <a:bodyPr/>
                    <a:lstStyle/>
                    <a:p>
                      <a:pPr algn="ctr"/>
                      <a:r>
                        <a:rPr lang="en-US" dirty="0"/>
                        <a:t>Battery Life</a:t>
                      </a:r>
                    </a:p>
                  </a:txBody>
                  <a:tcPr/>
                </a:tc>
                <a:tc>
                  <a:txBody>
                    <a:bodyPr/>
                    <a:lstStyle/>
                    <a:p>
                      <a:pPr algn="ctr"/>
                      <a:r>
                        <a:rPr lang="en-US" dirty="0"/>
                        <a:t>Thrust</a:t>
                      </a:r>
                    </a:p>
                  </a:txBody>
                  <a:tcPr/>
                </a:tc>
                <a:extLst>
                  <a:ext uri="{0D108BD9-81ED-4DB2-BD59-A6C34878D82A}">
                    <a16:rowId xmlns:a16="http://schemas.microsoft.com/office/drawing/2014/main" val="1753808695"/>
                  </a:ext>
                </a:extLst>
              </a:tr>
              <a:tr h="713248">
                <a:tc>
                  <a:txBody>
                    <a:bodyPr/>
                    <a:lstStyle/>
                    <a:p>
                      <a:r>
                        <a:rPr lang="en-US" dirty="0"/>
                        <a:t>$20.49</a:t>
                      </a:r>
                    </a:p>
                  </a:txBody>
                  <a:tcPr/>
                </a:tc>
                <a:tc>
                  <a:txBody>
                    <a:bodyPr/>
                    <a:lstStyle/>
                    <a:p>
                      <a:r>
                        <a:rPr lang="en-US" dirty="0"/>
                        <a:t>132g</a:t>
                      </a:r>
                    </a:p>
                  </a:txBody>
                  <a:tcPr/>
                </a:tc>
                <a:tc>
                  <a:txBody>
                    <a:bodyPr/>
                    <a:lstStyle/>
                    <a:p>
                      <a:r>
                        <a:rPr lang="en-US" dirty="0"/>
                        <a:t>192 kph</a:t>
                      </a:r>
                    </a:p>
                  </a:txBody>
                  <a:tcPr/>
                </a:tc>
                <a:tc>
                  <a:txBody>
                    <a:bodyPr/>
                    <a:lstStyle/>
                    <a:p>
                      <a:r>
                        <a:rPr lang="en-US" dirty="0"/>
                        <a:t>450 mAh</a:t>
                      </a:r>
                    </a:p>
                  </a:txBody>
                  <a:tcPr/>
                </a:tc>
                <a:tc>
                  <a:txBody>
                    <a:bodyPr/>
                    <a:lstStyle/>
                    <a:p>
                      <a:r>
                        <a:rPr lang="en-US" dirty="0"/>
                        <a:t>8096 g </a:t>
                      </a:r>
                    </a:p>
                  </a:txBody>
                  <a:tcPr/>
                </a:tc>
                <a:extLst>
                  <a:ext uri="{0D108BD9-81ED-4DB2-BD59-A6C34878D82A}">
                    <a16:rowId xmlns:a16="http://schemas.microsoft.com/office/drawing/2014/main" val="1748394714"/>
                  </a:ext>
                </a:extLst>
              </a:tr>
              <a:tr h="713248">
                <a:tc>
                  <a:txBody>
                    <a:bodyPr/>
                    <a:lstStyle/>
                    <a:p>
                      <a:r>
                        <a:rPr lang="en-US" dirty="0"/>
                        <a:t>$18.12</a:t>
                      </a:r>
                    </a:p>
                  </a:txBody>
                  <a:tcPr/>
                </a:tc>
                <a:tc>
                  <a:txBody>
                    <a:bodyPr/>
                    <a:lstStyle/>
                    <a:p>
                      <a:r>
                        <a:rPr lang="en-US" dirty="0"/>
                        <a:t>128 g</a:t>
                      </a:r>
                    </a:p>
                  </a:txBody>
                  <a:tcPr/>
                </a:tc>
                <a:tc>
                  <a:txBody>
                    <a:bodyPr/>
                    <a:lstStyle/>
                    <a:p>
                      <a:r>
                        <a:rPr lang="en-US" dirty="0"/>
                        <a:t>133 kph</a:t>
                      </a:r>
                    </a:p>
                  </a:txBody>
                  <a:tcPr/>
                </a:tc>
                <a:tc>
                  <a:txBody>
                    <a:bodyPr/>
                    <a:lstStyle/>
                    <a:p>
                      <a:r>
                        <a:rPr lang="en-US" dirty="0"/>
                        <a:t>1550 mAh</a:t>
                      </a:r>
                    </a:p>
                  </a:txBody>
                  <a:tcPr/>
                </a:tc>
                <a:tc>
                  <a:txBody>
                    <a:bodyPr/>
                    <a:lstStyle/>
                    <a:p>
                      <a:r>
                        <a:rPr lang="en-US" dirty="0"/>
                        <a:t>3908 g </a:t>
                      </a:r>
                    </a:p>
                  </a:txBody>
                  <a:tcPr/>
                </a:tc>
                <a:extLst>
                  <a:ext uri="{0D108BD9-81ED-4DB2-BD59-A6C34878D82A}">
                    <a16:rowId xmlns:a16="http://schemas.microsoft.com/office/drawing/2014/main" val="314875173"/>
                  </a:ext>
                </a:extLst>
              </a:tr>
              <a:tr h="713248">
                <a:tc>
                  <a:txBody>
                    <a:bodyPr/>
                    <a:lstStyle/>
                    <a:p>
                      <a:r>
                        <a:rPr lang="en-US" dirty="0"/>
                        <a:t>$11.99</a:t>
                      </a:r>
                    </a:p>
                  </a:txBody>
                  <a:tcPr/>
                </a:tc>
                <a:tc>
                  <a:txBody>
                    <a:bodyPr/>
                    <a:lstStyle/>
                    <a:p>
                      <a:r>
                        <a:rPr lang="en-US" dirty="0"/>
                        <a:t>65 g</a:t>
                      </a:r>
                    </a:p>
                  </a:txBody>
                  <a:tcPr/>
                </a:tc>
                <a:tc>
                  <a:txBody>
                    <a:bodyPr/>
                    <a:lstStyle/>
                    <a:p>
                      <a:r>
                        <a:rPr lang="en-US" dirty="0"/>
                        <a:t>175 kph</a:t>
                      </a:r>
                    </a:p>
                  </a:txBody>
                  <a:tcPr/>
                </a:tc>
                <a:tc>
                  <a:txBody>
                    <a:bodyPr/>
                    <a:lstStyle/>
                    <a:p>
                      <a:r>
                        <a:rPr lang="en-US" dirty="0"/>
                        <a:t>450 mAh</a:t>
                      </a:r>
                    </a:p>
                  </a:txBody>
                  <a:tcPr/>
                </a:tc>
                <a:tc>
                  <a:txBody>
                    <a:bodyPr/>
                    <a:lstStyle/>
                    <a:p>
                      <a:r>
                        <a:rPr lang="en-US" dirty="0"/>
                        <a:t>6602 g </a:t>
                      </a:r>
                    </a:p>
                  </a:txBody>
                  <a:tcPr/>
                </a:tc>
                <a:extLst>
                  <a:ext uri="{0D108BD9-81ED-4DB2-BD59-A6C34878D82A}">
                    <a16:rowId xmlns:a16="http://schemas.microsoft.com/office/drawing/2014/main" val="694851472"/>
                  </a:ext>
                </a:extLst>
              </a:tr>
            </a:tbl>
          </a:graphicData>
        </a:graphic>
      </p:graphicFrame>
      <p:sp>
        <p:nvSpPr>
          <p:cNvPr id="10" name="Footer Placeholder 8">
            <a:extLst>
              <a:ext uri="{FF2B5EF4-FFF2-40B4-BE49-F238E27FC236}">
                <a16:creationId xmlns:a16="http://schemas.microsoft.com/office/drawing/2014/main" id="{334406CF-BA76-4D8D-AF01-714419EA45F4}"/>
              </a:ext>
            </a:extLst>
          </p:cNvPr>
          <p:cNvSpPr txBox="1">
            <a:spLocks/>
          </p:cNvSpPr>
          <p:nvPr/>
        </p:nvSpPr>
        <p:spPr>
          <a:xfrm>
            <a:off x="7473191" y="5158547"/>
            <a:ext cx="184731" cy="830997"/>
          </a:xfrm>
          <a:prstGeom prst="rect">
            <a:avLst/>
          </a:prstGeom>
        </p:spPr>
        <p:txBody>
          <a:bodyPr vert="horz" wrap="none" lIns="91440" tIns="45720" rIns="91440" bIns="45720" rtlCol="0" anchor="b" anchorCtr="1">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endParaRPr lang="en-US"/>
          </a:p>
        </p:txBody>
      </p:sp>
      <p:sp>
        <p:nvSpPr>
          <p:cNvPr id="11" name="Text Placeholder 1">
            <a:extLst>
              <a:ext uri="{FF2B5EF4-FFF2-40B4-BE49-F238E27FC236}">
                <a16:creationId xmlns:a16="http://schemas.microsoft.com/office/drawing/2014/main" id="{8E396DE8-BCCB-4A48-9DC5-70D8420B24A1}"/>
              </a:ext>
            </a:extLst>
          </p:cNvPr>
          <p:cNvSpPr>
            <a:spLocks noGrp="1"/>
          </p:cNvSpPr>
          <p:nvPr>
            <p:ph type="body" sz="quarter" idx="10"/>
          </p:nvPr>
        </p:nvSpPr>
        <p:spPr>
          <a:xfrm>
            <a:off x="533400" y="354013"/>
            <a:ext cx="11037888" cy="560387"/>
          </a:xfrm>
        </p:spPr>
        <p:txBody>
          <a:bodyPr>
            <a:normAutofit fontScale="92500" lnSpcReduction="10000"/>
          </a:bodyPr>
          <a:lstStyle/>
          <a:p>
            <a:r>
              <a:rPr lang="en-US" dirty="0"/>
              <a:t>Lipo Batter Actual Values</a:t>
            </a:r>
          </a:p>
        </p:txBody>
      </p:sp>
      <p:graphicFrame>
        <p:nvGraphicFramePr>
          <p:cNvPr id="5" name="Table 11">
            <a:extLst>
              <a:ext uri="{FF2B5EF4-FFF2-40B4-BE49-F238E27FC236}">
                <a16:creationId xmlns:a16="http://schemas.microsoft.com/office/drawing/2014/main" id="{B2A469F0-3772-4F01-BACF-8B604474B689}"/>
              </a:ext>
            </a:extLst>
          </p:cNvPr>
          <p:cNvGraphicFramePr>
            <a:graphicFrameLocks noGrp="1"/>
          </p:cNvGraphicFramePr>
          <p:nvPr>
            <p:extLst>
              <p:ext uri="{D42A27DB-BD31-4B8C-83A1-F6EECF244321}">
                <p14:modId xmlns:p14="http://schemas.microsoft.com/office/powerpoint/2010/main" val="334889666"/>
              </p:ext>
            </p:extLst>
          </p:nvPr>
        </p:nvGraphicFramePr>
        <p:xfrm>
          <a:off x="1394304" y="2017803"/>
          <a:ext cx="2191512" cy="2859176"/>
        </p:xfrm>
        <a:graphic>
          <a:graphicData uri="http://schemas.openxmlformats.org/drawingml/2006/table">
            <a:tbl>
              <a:tblPr firstRow="1" bandRow="1">
                <a:tableStyleId>{5C22544A-7EE6-4342-B048-85BDC9FD1C3A}</a:tableStyleId>
              </a:tblPr>
              <a:tblGrid>
                <a:gridCol w="2191512">
                  <a:extLst>
                    <a:ext uri="{9D8B030D-6E8A-4147-A177-3AD203B41FA5}">
                      <a16:colId xmlns:a16="http://schemas.microsoft.com/office/drawing/2014/main" val="2276340338"/>
                    </a:ext>
                  </a:extLst>
                </a:gridCol>
              </a:tblGrid>
              <a:tr h="712547">
                <a:tc>
                  <a:txBody>
                    <a:bodyPr/>
                    <a:lstStyle/>
                    <a:p>
                      <a:r>
                        <a:rPr lang="en-US" dirty="0" err="1"/>
                        <a:t>Lipo</a:t>
                      </a:r>
                      <a:r>
                        <a:rPr lang="en-US" dirty="0"/>
                        <a:t> Battery Options</a:t>
                      </a:r>
                    </a:p>
                  </a:txBody>
                  <a:tcPr/>
                </a:tc>
                <a:extLst>
                  <a:ext uri="{0D108BD9-81ED-4DB2-BD59-A6C34878D82A}">
                    <a16:rowId xmlns:a16="http://schemas.microsoft.com/office/drawing/2014/main" val="1237061604"/>
                  </a:ext>
                </a:extLst>
              </a:tr>
              <a:tr h="715543">
                <a:tc>
                  <a:txBody>
                    <a:bodyPr/>
                    <a:lstStyle/>
                    <a:p>
                      <a:r>
                        <a:rPr lang="en-US" dirty="0"/>
                        <a:t>5s 850 </a:t>
                      </a:r>
                      <a:r>
                        <a:rPr lang="en-US" dirty="0" err="1"/>
                        <a:t>mAh</a:t>
                      </a:r>
                      <a:r>
                        <a:rPr lang="en-US" dirty="0"/>
                        <a:t> (A)</a:t>
                      </a:r>
                    </a:p>
                  </a:txBody>
                  <a:tcPr/>
                </a:tc>
                <a:extLst>
                  <a:ext uri="{0D108BD9-81ED-4DB2-BD59-A6C34878D82A}">
                    <a16:rowId xmlns:a16="http://schemas.microsoft.com/office/drawing/2014/main" val="3062266625"/>
                  </a:ext>
                </a:extLst>
              </a:tr>
              <a:tr h="715543">
                <a:tc>
                  <a:txBody>
                    <a:bodyPr/>
                    <a:lstStyle/>
                    <a:p>
                      <a:r>
                        <a:rPr lang="en-US" dirty="0"/>
                        <a:t>3s 1550 </a:t>
                      </a:r>
                      <a:r>
                        <a:rPr lang="en-US" dirty="0" err="1"/>
                        <a:t>mAh</a:t>
                      </a:r>
                      <a:r>
                        <a:rPr lang="en-US" dirty="0"/>
                        <a:t> (B)</a:t>
                      </a:r>
                    </a:p>
                  </a:txBody>
                  <a:tcPr/>
                </a:tc>
                <a:extLst>
                  <a:ext uri="{0D108BD9-81ED-4DB2-BD59-A6C34878D82A}">
                    <a16:rowId xmlns:a16="http://schemas.microsoft.com/office/drawing/2014/main" val="1067782428"/>
                  </a:ext>
                </a:extLst>
              </a:tr>
              <a:tr h="715543">
                <a:tc>
                  <a:txBody>
                    <a:bodyPr/>
                    <a:lstStyle/>
                    <a:p>
                      <a:r>
                        <a:rPr lang="en-US" dirty="0"/>
                        <a:t>4s 450 </a:t>
                      </a:r>
                      <a:r>
                        <a:rPr lang="en-US" dirty="0" err="1"/>
                        <a:t>mAh</a:t>
                      </a:r>
                      <a:r>
                        <a:rPr lang="en-US" dirty="0"/>
                        <a:t> (C)</a:t>
                      </a:r>
                    </a:p>
                  </a:txBody>
                  <a:tcPr/>
                </a:tc>
                <a:extLst>
                  <a:ext uri="{0D108BD9-81ED-4DB2-BD59-A6C34878D82A}">
                    <a16:rowId xmlns:a16="http://schemas.microsoft.com/office/drawing/2014/main" val="2062694828"/>
                  </a:ext>
                </a:extLst>
              </a:tr>
            </a:tbl>
          </a:graphicData>
        </a:graphic>
      </p:graphicFrame>
    </p:spTree>
    <p:extLst>
      <p:ext uri="{BB962C8B-B14F-4D97-AF65-F5344CB8AC3E}">
        <p14:creationId xmlns:p14="http://schemas.microsoft.com/office/powerpoint/2010/main" val="920903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1F2F6-145F-4BF4-BFA5-2239201D87AE}"/>
              </a:ext>
            </a:extLst>
          </p:cNvPr>
          <p:cNvSpPr>
            <a:spLocks noGrp="1"/>
          </p:cNvSpPr>
          <p:nvPr>
            <p:ph type="body" sz="quarter" idx="10"/>
          </p:nvPr>
        </p:nvSpPr>
        <p:spPr/>
        <p:txBody>
          <a:bodyPr>
            <a:normAutofit fontScale="92500" lnSpcReduction="10000"/>
          </a:bodyPr>
          <a:lstStyle/>
          <a:p>
            <a:r>
              <a:rPr lang="en-US" dirty="0"/>
              <a:t>Trade Study #2 - Lipo Battery Type</a:t>
            </a:r>
          </a:p>
        </p:txBody>
      </p:sp>
      <p:sp>
        <p:nvSpPr>
          <p:cNvPr id="5" name="TextBox 4">
            <a:extLst>
              <a:ext uri="{FF2B5EF4-FFF2-40B4-BE49-F238E27FC236}">
                <a16:creationId xmlns:a16="http://schemas.microsoft.com/office/drawing/2014/main" id="{40E708EA-0451-4068-988F-C5B252301C7D}"/>
              </a:ext>
            </a:extLst>
          </p:cNvPr>
          <p:cNvSpPr txBox="1"/>
          <p:nvPr/>
        </p:nvSpPr>
        <p:spPr>
          <a:xfrm>
            <a:off x="533399" y="1707495"/>
            <a:ext cx="10788242" cy="2862322"/>
          </a:xfrm>
          <a:prstGeom prst="rect">
            <a:avLst/>
          </a:prstGeom>
          <a:noFill/>
        </p:spPr>
        <p:txBody>
          <a:bodyPr wrap="square" rtlCol="0">
            <a:spAutoFit/>
          </a:bodyPr>
          <a:lstStyle/>
          <a:p>
            <a:r>
              <a:rPr lang="en-US" dirty="0">
                <a:solidFill>
                  <a:schemeClr val="accent1">
                    <a:lumMod val="50000"/>
                  </a:schemeClr>
                </a:solidFill>
              </a:rPr>
              <a:t>We used this Trade Study to select which </a:t>
            </a:r>
            <a:r>
              <a:rPr lang="en-US" dirty="0" err="1">
                <a:solidFill>
                  <a:schemeClr val="accent1">
                    <a:lumMod val="50000"/>
                  </a:schemeClr>
                </a:solidFill>
              </a:rPr>
              <a:t>Lipo</a:t>
            </a:r>
            <a:r>
              <a:rPr lang="en-US" dirty="0">
                <a:solidFill>
                  <a:schemeClr val="accent1">
                    <a:lumMod val="50000"/>
                  </a:schemeClr>
                </a:solidFill>
              </a:rPr>
              <a:t> Battery is the best to achieve customer requirements. This trade study falls under the Propulsion Subsystem. Options A, B, and C represent a 5s 850 mAh Lipo battery, 3s 1550 mAh Lipo battery, and a 4s 450 mAh battery respectively. </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For choosing a battery we looked at 5 criteria, cost, weight, top speed, thrust and battery life. Our team looked for a lightweight battery to minimize the quadcopters total weight.  We also looked for a sufficient amount of thrust for a quick take off. Battery life was included to ensure that the quadcopter had enough power to complete three laps. Having a high top speed will help the pilot take advantage of straightaways. We also wanted an affordable battery that would output good results from the other four criteria. </a:t>
            </a:r>
          </a:p>
        </p:txBody>
      </p:sp>
    </p:spTree>
    <p:extLst>
      <p:ext uri="{BB962C8B-B14F-4D97-AF65-F5344CB8AC3E}">
        <p14:creationId xmlns:p14="http://schemas.microsoft.com/office/powerpoint/2010/main" val="401502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FCA28-F94A-4052-BC73-717B435377FE}"/>
              </a:ext>
            </a:extLst>
          </p:cNvPr>
          <p:cNvSpPr>
            <a:spLocks noGrp="1"/>
          </p:cNvSpPr>
          <p:nvPr>
            <p:ph type="body" sz="quarter" idx="10"/>
          </p:nvPr>
        </p:nvSpPr>
        <p:spPr>
          <a:xfrm>
            <a:off x="350488" y="201921"/>
            <a:ext cx="11037915" cy="560887"/>
          </a:xfrm>
        </p:spPr>
        <p:txBody>
          <a:bodyPr>
            <a:normAutofit fontScale="92500" lnSpcReduction="10000"/>
          </a:bodyPr>
          <a:lstStyle/>
          <a:p>
            <a:r>
              <a:rPr lang="en-US" dirty="0"/>
              <a:t>Flyin’ high physical architecture</a:t>
            </a:r>
          </a:p>
        </p:txBody>
      </p:sp>
      <p:cxnSp>
        <p:nvCxnSpPr>
          <p:cNvPr id="26" name="Straight Arrow Connector 25">
            <a:extLst>
              <a:ext uri="{FF2B5EF4-FFF2-40B4-BE49-F238E27FC236}">
                <a16:creationId xmlns:a16="http://schemas.microsoft.com/office/drawing/2014/main" id="{52661EFA-7AE7-4A3F-B240-45271AF76B7E}"/>
              </a:ext>
            </a:extLst>
          </p:cNvPr>
          <p:cNvCxnSpPr>
            <a:cxnSpLocks/>
          </p:cNvCxnSpPr>
          <p:nvPr/>
        </p:nvCxnSpPr>
        <p:spPr>
          <a:xfrm>
            <a:off x="6647927" y="1643047"/>
            <a:ext cx="0" cy="25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809F5B-B9AE-4E91-BEDE-A04C4A5B1050}"/>
              </a:ext>
            </a:extLst>
          </p:cNvPr>
          <p:cNvCxnSpPr>
            <a:cxnSpLocks/>
            <a:endCxn id="53" idx="0"/>
          </p:cNvCxnSpPr>
          <p:nvPr/>
        </p:nvCxnSpPr>
        <p:spPr>
          <a:xfrm>
            <a:off x="2545558" y="1701089"/>
            <a:ext cx="0" cy="22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ED3877-07CE-486A-953A-1836E7C82937}"/>
              </a:ext>
            </a:extLst>
          </p:cNvPr>
          <p:cNvCxnSpPr/>
          <p:nvPr/>
        </p:nvCxnSpPr>
        <p:spPr>
          <a:xfrm>
            <a:off x="9892384" y="1701089"/>
            <a:ext cx="0" cy="252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CB8D14-3200-4E6C-8CCF-FABDA9692035}"/>
              </a:ext>
            </a:extLst>
          </p:cNvPr>
          <p:cNvCxnSpPr>
            <a:cxnSpLocks/>
          </p:cNvCxnSpPr>
          <p:nvPr/>
        </p:nvCxnSpPr>
        <p:spPr>
          <a:xfrm>
            <a:off x="2545558" y="1701089"/>
            <a:ext cx="3627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ACA9924-163F-4F59-80F7-0ABEDFFFBB16}"/>
              </a:ext>
            </a:extLst>
          </p:cNvPr>
          <p:cNvCxnSpPr/>
          <p:nvPr/>
        </p:nvCxnSpPr>
        <p:spPr>
          <a:xfrm rot="5400000">
            <a:off x="2001803" y="2439035"/>
            <a:ext cx="316167" cy="778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1E61AD1-3423-490C-80DD-4AAF8C6815B7}"/>
              </a:ext>
            </a:extLst>
          </p:cNvPr>
          <p:cNvCxnSpPr/>
          <p:nvPr/>
        </p:nvCxnSpPr>
        <p:spPr>
          <a:xfrm rot="16200000" flipH="1">
            <a:off x="2778495" y="2440816"/>
            <a:ext cx="316167" cy="774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5CCAB0-33CD-40A6-B397-2E3E78C18615}"/>
              </a:ext>
            </a:extLst>
          </p:cNvPr>
          <p:cNvCxnSpPr/>
          <p:nvPr/>
        </p:nvCxnSpPr>
        <p:spPr>
          <a:xfrm>
            <a:off x="9892384" y="2680360"/>
            <a:ext cx="0" cy="29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CE9D98D-1C08-4D26-9D1A-0F0F3BE7A6B3}"/>
              </a:ext>
            </a:extLst>
          </p:cNvPr>
          <p:cNvCxnSpPr>
            <a:cxnSpLocks/>
          </p:cNvCxnSpPr>
          <p:nvPr/>
        </p:nvCxnSpPr>
        <p:spPr>
          <a:xfrm>
            <a:off x="5991196" y="1701089"/>
            <a:ext cx="3901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4FCAF8F-0CF4-440F-8CA7-2C731A033404}"/>
              </a:ext>
            </a:extLst>
          </p:cNvPr>
          <p:cNvCxnSpPr/>
          <p:nvPr/>
        </p:nvCxnSpPr>
        <p:spPr>
          <a:xfrm rot="5400000">
            <a:off x="6100600" y="2418689"/>
            <a:ext cx="316167" cy="778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924C32-3D51-433B-9CD7-2E54A26915EE}"/>
              </a:ext>
            </a:extLst>
          </p:cNvPr>
          <p:cNvCxnSpPr>
            <a:cxnSpLocks/>
          </p:cNvCxnSpPr>
          <p:nvPr/>
        </p:nvCxnSpPr>
        <p:spPr>
          <a:xfrm rot="16200000" flipH="1">
            <a:off x="6877292" y="2420470"/>
            <a:ext cx="316167" cy="774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CE947F-5B42-4D01-9803-87A26CA1B494}"/>
              </a:ext>
            </a:extLst>
          </p:cNvPr>
          <p:cNvCxnSpPr>
            <a:cxnSpLocks/>
          </p:cNvCxnSpPr>
          <p:nvPr/>
        </p:nvCxnSpPr>
        <p:spPr>
          <a:xfrm flipH="1">
            <a:off x="7665841" y="3767811"/>
            <a:ext cx="1" cy="28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968071F-B5AA-4F65-88B1-EEA54A7949CB}"/>
              </a:ext>
            </a:extLst>
          </p:cNvPr>
          <p:cNvSpPr/>
          <p:nvPr/>
        </p:nvSpPr>
        <p:spPr>
          <a:xfrm>
            <a:off x="6840085" y="4051425"/>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XBox</a:t>
            </a:r>
            <a:r>
              <a:rPr lang="en-US" dirty="0"/>
              <a:t> Controller Button</a:t>
            </a:r>
          </a:p>
        </p:txBody>
      </p:sp>
      <p:cxnSp>
        <p:nvCxnSpPr>
          <p:cNvPr id="42" name="Straight Arrow Connector 41">
            <a:extLst>
              <a:ext uri="{FF2B5EF4-FFF2-40B4-BE49-F238E27FC236}">
                <a16:creationId xmlns:a16="http://schemas.microsoft.com/office/drawing/2014/main" id="{7701AA19-C8BE-4F0A-9044-F4F44DCDB1BE}"/>
              </a:ext>
            </a:extLst>
          </p:cNvPr>
          <p:cNvCxnSpPr>
            <a:cxnSpLocks/>
          </p:cNvCxnSpPr>
          <p:nvPr/>
        </p:nvCxnSpPr>
        <p:spPr>
          <a:xfrm>
            <a:off x="1529450" y="3840933"/>
            <a:ext cx="530" cy="21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EBA6FE-C578-460A-81E5-2246FF70BD05}"/>
              </a:ext>
            </a:extLst>
          </p:cNvPr>
          <p:cNvCxnSpPr>
            <a:cxnSpLocks/>
          </p:cNvCxnSpPr>
          <p:nvPr/>
        </p:nvCxnSpPr>
        <p:spPr>
          <a:xfrm flipH="1">
            <a:off x="5824863" y="3793970"/>
            <a:ext cx="1984" cy="245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DC66D0B-347E-4EBA-8984-FDC2BC825670}"/>
              </a:ext>
            </a:extLst>
          </p:cNvPr>
          <p:cNvSpPr/>
          <p:nvPr/>
        </p:nvSpPr>
        <p:spPr>
          <a:xfrm>
            <a:off x="6840086" y="2962855"/>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 brake </a:t>
            </a:r>
          </a:p>
        </p:txBody>
      </p:sp>
      <p:sp>
        <p:nvSpPr>
          <p:cNvPr id="47" name="Rectangle 46">
            <a:extLst>
              <a:ext uri="{FF2B5EF4-FFF2-40B4-BE49-F238E27FC236}">
                <a16:creationId xmlns:a16="http://schemas.microsoft.com/office/drawing/2014/main" id="{5F43D776-D2B3-450C-A118-01A71ABDF7E9}"/>
              </a:ext>
            </a:extLst>
          </p:cNvPr>
          <p:cNvSpPr/>
          <p:nvPr/>
        </p:nvSpPr>
        <p:spPr>
          <a:xfrm>
            <a:off x="4951301" y="4051425"/>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GoPro </a:t>
            </a:r>
            <a:r>
              <a:rPr lang="en-US" dirty="0" err="1"/>
              <a:t>CameraHD</a:t>
            </a:r>
            <a:endParaRPr lang="en-US" dirty="0"/>
          </a:p>
        </p:txBody>
      </p:sp>
      <p:sp>
        <p:nvSpPr>
          <p:cNvPr id="48" name="Rectangle 47">
            <a:extLst>
              <a:ext uri="{FF2B5EF4-FFF2-40B4-BE49-F238E27FC236}">
                <a16:creationId xmlns:a16="http://schemas.microsoft.com/office/drawing/2014/main" id="{319B18F8-4E3D-4565-BEBC-A35B6B3B6366}"/>
              </a:ext>
            </a:extLst>
          </p:cNvPr>
          <p:cNvSpPr/>
          <p:nvPr/>
        </p:nvSpPr>
        <p:spPr>
          <a:xfrm>
            <a:off x="4976686" y="2973938"/>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Shrike-200 V2 Frame</a:t>
            </a:r>
          </a:p>
        </p:txBody>
      </p:sp>
      <p:sp>
        <p:nvSpPr>
          <p:cNvPr id="49" name="Rectangle 48">
            <a:extLst>
              <a:ext uri="{FF2B5EF4-FFF2-40B4-BE49-F238E27FC236}">
                <a16:creationId xmlns:a16="http://schemas.microsoft.com/office/drawing/2014/main" id="{ABD94A7F-F35A-4F68-A3C7-625A844C4E7C}"/>
              </a:ext>
            </a:extLst>
          </p:cNvPr>
          <p:cNvSpPr/>
          <p:nvPr/>
        </p:nvSpPr>
        <p:spPr>
          <a:xfrm>
            <a:off x="9113908" y="2977877"/>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Xbox Controller (connects to laptop)</a:t>
            </a:r>
          </a:p>
        </p:txBody>
      </p:sp>
      <p:sp>
        <p:nvSpPr>
          <p:cNvPr id="50" name="Rectangle 49">
            <a:extLst>
              <a:ext uri="{FF2B5EF4-FFF2-40B4-BE49-F238E27FC236}">
                <a16:creationId xmlns:a16="http://schemas.microsoft.com/office/drawing/2014/main" id="{40922AFF-86EE-456B-B72D-9F39D1239D97}"/>
              </a:ext>
            </a:extLst>
          </p:cNvPr>
          <p:cNvSpPr/>
          <p:nvPr/>
        </p:nvSpPr>
        <p:spPr>
          <a:xfrm>
            <a:off x="9079741" y="1965937"/>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Navigation System</a:t>
            </a:r>
          </a:p>
        </p:txBody>
      </p:sp>
      <p:sp>
        <p:nvSpPr>
          <p:cNvPr id="51" name="Rectangle 50">
            <a:extLst>
              <a:ext uri="{FF2B5EF4-FFF2-40B4-BE49-F238E27FC236}">
                <a16:creationId xmlns:a16="http://schemas.microsoft.com/office/drawing/2014/main" id="{7AD86352-3B5E-4D39-BF3B-898A8C2A021A}"/>
              </a:ext>
            </a:extLst>
          </p:cNvPr>
          <p:cNvSpPr/>
          <p:nvPr/>
        </p:nvSpPr>
        <p:spPr>
          <a:xfrm>
            <a:off x="5869446" y="1877439"/>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 System</a:t>
            </a:r>
          </a:p>
        </p:txBody>
      </p:sp>
      <p:sp>
        <p:nvSpPr>
          <p:cNvPr id="52" name="Rectangle 51">
            <a:extLst>
              <a:ext uri="{FF2B5EF4-FFF2-40B4-BE49-F238E27FC236}">
                <a16:creationId xmlns:a16="http://schemas.microsoft.com/office/drawing/2014/main" id="{10535CD9-1FA1-4A07-A2E6-7FE58A6B3C97}"/>
              </a:ext>
            </a:extLst>
          </p:cNvPr>
          <p:cNvSpPr/>
          <p:nvPr/>
        </p:nvSpPr>
        <p:spPr>
          <a:xfrm>
            <a:off x="5835277" y="812194"/>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Flyin’ High Drone</a:t>
            </a:r>
          </a:p>
        </p:txBody>
      </p:sp>
      <p:sp>
        <p:nvSpPr>
          <p:cNvPr id="53" name="Rectangle 52">
            <a:extLst>
              <a:ext uri="{FF2B5EF4-FFF2-40B4-BE49-F238E27FC236}">
                <a16:creationId xmlns:a16="http://schemas.microsoft.com/office/drawing/2014/main" id="{E0489660-E0C2-405E-AA6E-4657B314DD38}"/>
              </a:ext>
            </a:extLst>
          </p:cNvPr>
          <p:cNvSpPr/>
          <p:nvPr/>
        </p:nvSpPr>
        <p:spPr>
          <a:xfrm>
            <a:off x="1732915" y="1926865"/>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Propulsion System</a:t>
            </a:r>
          </a:p>
        </p:txBody>
      </p:sp>
      <p:sp>
        <p:nvSpPr>
          <p:cNvPr id="54" name="Rectangle 53">
            <a:extLst>
              <a:ext uri="{FF2B5EF4-FFF2-40B4-BE49-F238E27FC236}">
                <a16:creationId xmlns:a16="http://schemas.microsoft.com/office/drawing/2014/main" id="{09C0723F-2C52-48BF-A787-FF82D5978139}"/>
              </a:ext>
            </a:extLst>
          </p:cNvPr>
          <p:cNvSpPr/>
          <p:nvPr/>
        </p:nvSpPr>
        <p:spPr>
          <a:xfrm>
            <a:off x="707172" y="4051425"/>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4S 450 </a:t>
            </a:r>
            <a:r>
              <a:rPr lang="en-US" dirty="0" err="1"/>
              <a:t>MAh</a:t>
            </a:r>
            <a:r>
              <a:rPr lang="en-US" dirty="0"/>
              <a:t> </a:t>
            </a:r>
            <a:r>
              <a:rPr lang="en-US" dirty="0" err="1"/>
              <a:t>Lipo</a:t>
            </a:r>
            <a:r>
              <a:rPr lang="en-US" dirty="0"/>
              <a:t> Battery</a:t>
            </a:r>
          </a:p>
        </p:txBody>
      </p:sp>
      <p:sp>
        <p:nvSpPr>
          <p:cNvPr id="55" name="Rectangle 54">
            <a:extLst>
              <a:ext uri="{FF2B5EF4-FFF2-40B4-BE49-F238E27FC236}">
                <a16:creationId xmlns:a16="http://schemas.microsoft.com/office/drawing/2014/main" id="{75BD747B-F4F1-401E-A0B4-4F5A625EF5AA}"/>
              </a:ext>
            </a:extLst>
          </p:cNvPr>
          <p:cNvSpPr/>
          <p:nvPr/>
        </p:nvSpPr>
        <p:spPr>
          <a:xfrm>
            <a:off x="2670159" y="2986354"/>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HQPROP 5x4x3 PC V1S Propellers</a:t>
            </a:r>
          </a:p>
        </p:txBody>
      </p:sp>
      <p:sp>
        <p:nvSpPr>
          <p:cNvPr id="56" name="Rectangle 55">
            <a:extLst>
              <a:ext uri="{FF2B5EF4-FFF2-40B4-BE49-F238E27FC236}">
                <a16:creationId xmlns:a16="http://schemas.microsoft.com/office/drawing/2014/main" id="{D0C271F8-9F9C-40D8-BEC2-EAEE77A61D06}"/>
              </a:ext>
            </a:extLst>
          </p:cNvPr>
          <p:cNvSpPr/>
          <p:nvPr/>
        </p:nvSpPr>
        <p:spPr>
          <a:xfrm>
            <a:off x="806759" y="2986354"/>
            <a:ext cx="1625285" cy="82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T-Motor F80</a:t>
            </a:r>
          </a:p>
        </p:txBody>
      </p:sp>
    </p:spTree>
    <p:extLst>
      <p:ext uri="{BB962C8B-B14F-4D97-AF65-F5344CB8AC3E}">
        <p14:creationId xmlns:p14="http://schemas.microsoft.com/office/powerpoint/2010/main" val="311718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BA10C-73E7-452F-9251-EA313B462AE2}"/>
              </a:ext>
            </a:extLst>
          </p:cNvPr>
          <p:cNvSpPr>
            <a:spLocks noGrp="1"/>
          </p:cNvSpPr>
          <p:nvPr>
            <p:ph type="body" sz="quarter" idx="10"/>
          </p:nvPr>
        </p:nvSpPr>
        <p:spPr/>
        <p:txBody>
          <a:bodyPr/>
          <a:lstStyle/>
          <a:p>
            <a:r>
              <a:rPr lang="en-US" dirty="0"/>
              <a:t>Test Plans</a:t>
            </a:r>
          </a:p>
        </p:txBody>
      </p:sp>
    </p:spTree>
    <p:extLst>
      <p:ext uri="{BB962C8B-B14F-4D97-AF65-F5344CB8AC3E}">
        <p14:creationId xmlns:p14="http://schemas.microsoft.com/office/powerpoint/2010/main" val="3935854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2023D-020C-4857-AB6F-802863252149}"/>
              </a:ext>
            </a:extLst>
          </p:cNvPr>
          <p:cNvSpPr>
            <a:spLocks noGrp="1"/>
          </p:cNvSpPr>
          <p:nvPr>
            <p:ph type="body" sz="quarter" idx="10"/>
          </p:nvPr>
        </p:nvSpPr>
        <p:spPr>
          <a:xfrm>
            <a:off x="533372" y="168785"/>
            <a:ext cx="11037915" cy="560887"/>
          </a:xfrm>
        </p:spPr>
        <p:txBody>
          <a:bodyPr/>
          <a:lstStyle/>
          <a:p>
            <a:r>
              <a:rPr lang="en-US" dirty="0"/>
              <a:t>Behavioral Test Plan</a:t>
            </a:r>
          </a:p>
        </p:txBody>
      </p:sp>
      <p:graphicFrame>
        <p:nvGraphicFramePr>
          <p:cNvPr id="6" name="Table 4">
            <a:extLst>
              <a:ext uri="{FF2B5EF4-FFF2-40B4-BE49-F238E27FC236}">
                <a16:creationId xmlns:a16="http://schemas.microsoft.com/office/drawing/2014/main" id="{E1B4FF54-F0C3-40AA-A4C5-051C397025C5}"/>
              </a:ext>
            </a:extLst>
          </p:cNvPr>
          <p:cNvGraphicFramePr>
            <a:graphicFrameLocks noGrp="1"/>
          </p:cNvGraphicFramePr>
          <p:nvPr>
            <p:ph sz="quarter" idx="12"/>
            <p:extLst>
              <p:ext uri="{D42A27DB-BD31-4B8C-83A1-F6EECF244321}">
                <p14:modId xmlns:p14="http://schemas.microsoft.com/office/powerpoint/2010/main" val="1675701922"/>
              </p:ext>
            </p:extLst>
          </p:nvPr>
        </p:nvGraphicFramePr>
        <p:xfrm>
          <a:off x="533372" y="801490"/>
          <a:ext cx="11037914" cy="5433479"/>
        </p:xfrm>
        <a:graphic>
          <a:graphicData uri="http://schemas.openxmlformats.org/drawingml/2006/table">
            <a:tbl>
              <a:tblPr firstRow="1" bandRow="1">
                <a:tableStyleId>{5C22544A-7EE6-4342-B048-85BDC9FD1C3A}</a:tableStyleId>
              </a:tblPr>
              <a:tblGrid>
                <a:gridCol w="1185675">
                  <a:extLst>
                    <a:ext uri="{9D8B030D-6E8A-4147-A177-3AD203B41FA5}">
                      <a16:colId xmlns:a16="http://schemas.microsoft.com/office/drawing/2014/main" val="2810744246"/>
                    </a:ext>
                  </a:extLst>
                </a:gridCol>
                <a:gridCol w="1481331">
                  <a:extLst>
                    <a:ext uri="{9D8B030D-6E8A-4147-A177-3AD203B41FA5}">
                      <a16:colId xmlns:a16="http://schemas.microsoft.com/office/drawing/2014/main" val="1709162157"/>
                    </a:ext>
                  </a:extLst>
                </a:gridCol>
                <a:gridCol w="1572772">
                  <a:extLst>
                    <a:ext uri="{9D8B030D-6E8A-4147-A177-3AD203B41FA5}">
                      <a16:colId xmlns:a16="http://schemas.microsoft.com/office/drawing/2014/main" val="439476947"/>
                    </a:ext>
                  </a:extLst>
                </a:gridCol>
                <a:gridCol w="749810">
                  <a:extLst>
                    <a:ext uri="{9D8B030D-6E8A-4147-A177-3AD203B41FA5}">
                      <a16:colId xmlns:a16="http://schemas.microsoft.com/office/drawing/2014/main" val="1443198635"/>
                    </a:ext>
                  </a:extLst>
                </a:gridCol>
                <a:gridCol w="1472187">
                  <a:extLst>
                    <a:ext uri="{9D8B030D-6E8A-4147-A177-3AD203B41FA5}">
                      <a16:colId xmlns:a16="http://schemas.microsoft.com/office/drawing/2014/main" val="3789312279"/>
                    </a:ext>
                  </a:extLst>
                </a:gridCol>
                <a:gridCol w="1261875">
                  <a:extLst>
                    <a:ext uri="{9D8B030D-6E8A-4147-A177-3AD203B41FA5}">
                      <a16:colId xmlns:a16="http://schemas.microsoft.com/office/drawing/2014/main" val="229770938"/>
                    </a:ext>
                  </a:extLst>
                </a:gridCol>
                <a:gridCol w="1609348">
                  <a:extLst>
                    <a:ext uri="{9D8B030D-6E8A-4147-A177-3AD203B41FA5}">
                      <a16:colId xmlns:a16="http://schemas.microsoft.com/office/drawing/2014/main" val="2099548334"/>
                    </a:ext>
                  </a:extLst>
                </a:gridCol>
                <a:gridCol w="1704916">
                  <a:extLst>
                    <a:ext uri="{9D8B030D-6E8A-4147-A177-3AD203B41FA5}">
                      <a16:colId xmlns:a16="http://schemas.microsoft.com/office/drawing/2014/main" val="3493032157"/>
                    </a:ext>
                  </a:extLst>
                </a:gridCol>
              </a:tblGrid>
              <a:tr h="678599">
                <a:tc>
                  <a:txBody>
                    <a:bodyPr/>
                    <a:lstStyle/>
                    <a:p>
                      <a:r>
                        <a:rPr lang="en-US" dirty="0"/>
                        <a:t>OR #/DR #</a:t>
                      </a:r>
                    </a:p>
                  </a:txBody>
                  <a:tcPr/>
                </a:tc>
                <a:tc>
                  <a:txBody>
                    <a:bodyPr/>
                    <a:lstStyle/>
                    <a:p>
                      <a:r>
                        <a:rPr lang="en-US" dirty="0"/>
                        <a:t>Requirement</a:t>
                      </a:r>
                    </a:p>
                  </a:txBody>
                  <a:tcPr/>
                </a:tc>
                <a:tc>
                  <a:txBody>
                    <a:bodyPr/>
                    <a:lstStyle/>
                    <a:p>
                      <a:r>
                        <a:rPr lang="en-US" dirty="0"/>
                        <a:t>Abstract name</a:t>
                      </a:r>
                    </a:p>
                  </a:txBody>
                  <a:tcPr/>
                </a:tc>
                <a:tc>
                  <a:txBody>
                    <a:bodyPr/>
                    <a:lstStyle/>
                    <a:p>
                      <a:r>
                        <a:rPr lang="en-US" dirty="0"/>
                        <a:t>Test #</a:t>
                      </a:r>
                    </a:p>
                  </a:txBody>
                  <a:tcPr/>
                </a:tc>
                <a:tc>
                  <a:txBody>
                    <a:bodyPr/>
                    <a:lstStyle/>
                    <a:p>
                      <a:r>
                        <a:rPr lang="en-US" dirty="0"/>
                        <a:t>Test Method</a:t>
                      </a:r>
                    </a:p>
                  </a:txBody>
                  <a:tcPr/>
                </a:tc>
                <a:tc>
                  <a:txBody>
                    <a:bodyPr/>
                    <a:lstStyle/>
                    <a:p>
                      <a:r>
                        <a:rPr lang="en-US" dirty="0"/>
                        <a:t>Test Facilities</a:t>
                      </a:r>
                    </a:p>
                  </a:txBody>
                  <a:tcPr/>
                </a:tc>
                <a:tc>
                  <a:txBody>
                    <a:bodyPr/>
                    <a:lstStyle/>
                    <a:p>
                      <a:r>
                        <a:rPr lang="en-US" dirty="0"/>
                        <a:t>Entry Condition</a:t>
                      </a:r>
                    </a:p>
                  </a:txBody>
                  <a:tcPr/>
                </a:tc>
                <a:tc>
                  <a:txBody>
                    <a:bodyPr/>
                    <a:lstStyle/>
                    <a:p>
                      <a:r>
                        <a:rPr lang="en-US" dirty="0"/>
                        <a:t>Exit Condition</a:t>
                      </a:r>
                    </a:p>
                  </a:txBody>
                  <a:tcPr/>
                </a:tc>
                <a:extLst>
                  <a:ext uri="{0D108BD9-81ED-4DB2-BD59-A6C34878D82A}">
                    <a16:rowId xmlns:a16="http://schemas.microsoft.com/office/drawing/2014/main" val="3980361867"/>
                  </a:ext>
                </a:extLst>
              </a:tr>
              <a:tr h="1135505">
                <a:tc>
                  <a:txBody>
                    <a:bodyPr/>
                    <a:lstStyle/>
                    <a:p>
                      <a:r>
                        <a:rPr lang="en-US" sz="1200" dirty="0"/>
                        <a:t>OR 1/DR 4</a:t>
                      </a:r>
                    </a:p>
                  </a:txBody>
                  <a:tcPr/>
                </a:tc>
                <a:tc>
                  <a:txBody>
                    <a:bodyPr/>
                    <a:lstStyle/>
                    <a:p>
                      <a:r>
                        <a:rPr lang="en-US" sz="1200" dirty="0"/>
                        <a:t>The Drone shall change speed.</a:t>
                      </a:r>
                    </a:p>
                  </a:txBody>
                  <a:tcPr/>
                </a:tc>
                <a:tc>
                  <a:txBody>
                    <a:bodyPr/>
                    <a:lstStyle/>
                    <a:p>
                      <a:r>
                        <a:rPr lang="en-US" sz="1200" dirty="0"/>
                        <a:t>Agility</a:t>
                      </a:r>
                    </a:p>
                  </a:txBody>
                  <a:tcPr/>
                </a:tc>
                <a:tc>
                  <a:txBody>
                    <a:bodyPr/>
                    <a:lstStyle/>
                    <a:p>
                      <a:r>
                        <a:rPr lang="en-US" sz="1200" dirty="0"/>
                        <a:t>TR. 1</a:t>
                      </a:r>
                    </a:p>
                  </a:txBody>
                  <a:tcPr/>
                </a:tc>
                <a:tc>
                  <a:txBody>
                    <a:bodyPr/>
                    <a:lstStyle/>
                    <a:p>
                      <a:r>
                        <a:rPr lang="en-US" sz="1200" dirty="0"/>
                        <a:t>Test Procedure: The pilot changes the quadcopter’s speed on a Manhattan Project course. </a:t>
                      </a:r>
                    </a:p>
                  </a:txBody>
                  <a:tcPr/>
                </a:tc>
                <a:tc>
                  <a:txBody>
                    <a:bodyPr/>
                    <a:lstStyle/>
                    <a:p>
                      <a:r>
                        <a:rPr lang="en-US" sz="1200" dirty="0"/>
                        <a:t>Computer, Pilot, </a:t>
                      </a:r>
                      <a:r>
                        <a:rPr lang="en-US" sz="1200" dirty="0" err="1"/>
                        <a:t>xbox</a:t>
                      </a:r>
                      <a:r>
                        <a:rPr lang="en-US" sz="1200" dirty="0"/>
                        <a:t> controller, Manhattan Project course, completed quadcopter.</a:t>
                      </a:r>
                    </a:p>
                  </a:txBody>
                  <a:tcPr/>
                </a:tc>
                <a:tc>
                  <a:txBody>
                    <a:bodyPr/>
                    <a:lstStyle/>
                    <a:p>
                      <a:r>
                        <a:rPr lang="en-US" sz="1200" dirty="0"/>
                        <a:t>The pilot flies the completed drone prototype on a Manhattan Project course.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pilot successfully changes speeds from 100 kph to 175 kph.</a:t>
                      </a:r>
                    </a:p>
                  </a:txBody>
                  <a:tcPr/>
                </a:tc>
                <a:extLst>
                  <a:ext uri="{0D108BD9-81ED-4DB2-BD59-A6C34878D82A}">
                    <a16:rowId xmlns:a16="http://schemas.microsoft.com/office/drawing/2014/main" val="2523807930"/>
                  </a:ext>
                </a:extLst>
              </a:tr>
              <a:tr h="1135505">
                <a:tc>
                  <a:txBody>
                    <a:bodyPr/>
                    <a:lstStyle/>
                    <a:p>
                      <a:r>
                        <a:rPr lang="en-US" sz="1200" dirty="0"/>
                        <a:t>OR 3/DR 15</a:t>
                      </a:r>
                    </a:p>
                  </a:txBody>
                  <a:tcPr/>
                </a:tc>
                <a:tc>
                  <a:txBody>
                    <a:bodyPr/>
                    <a:lstStyle/>
                    <a:p>
                      <a:r>
                        <a:rPr lang="en-US" sz="1200" dirty="0"/>
                        <a:t>The drone shall have emergency braking. </a:t>
                      </a:r>
                    </a:p>
                  </a:txBody>
                  <a:tcPr/>
                </a:tc>
                <a:tc>
                  <a:txBody>
                    <a:bodyPr/>
                    <a:lstStyle/>
                    <a:p>
                      <a:r>
                        <a:rPr lang="en-US" sz="1200" dirty="0"/>
                        <a:t>Safety </a:t>
                      </a:r>
                    </a:p>
                  </a:txBody>
                  <a:tcPr/>
                </a:tc>
                <a:tc>
                  <a:txBody>
                    <a:bodyPr/>
                    <a:lstStyle/>
                    <a:p>
                      <a:r>
                        <a:rPr lang="en-US" sz="1200" dirty="0"/>
                        <a:t>TR. 2</a:t>
                      </a:r>
                    </a:p>
                  </a:txBody>
                  <a:tcPr/>
                </a:tc>
                <a:tc>
                  <a:txBody>
                    <a:bodyPr/>
                    <a:lstStyle/>
                    <a:p>
                      <a:r>
                        <a:rPr lang="en-US" sz="1200" dirty="0"/>
                        <a:t>Test Procedure:  The pilot will enable the E brake on Manhattan Project Course.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Computer, Pilot, </a:t>
                      </a:r>
                      <a:r>
                        <a:rPr lang="en-US" sz="1200" dirty="0" err="1"/>
                        <a:t>xbox</a:t>
                      </a:r>
                      <a:r>
                        <a:rPr lang="en-US" sz="1200" dirty="0"/>
                        <a:t> controller, Manhattan Project course, completed quadcopter.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pilot flies the completed drone prototype on a Manhattan Project course and enables E brake during flight.</a:t>
                      </a:r>
                    </a:p>
                  </a:txBody>
                  <a:tcPr/>
                </a:tc>
                <a:tc>
                  <a:txBody>
                    <a:bodyPr/>
                    <a:lstStyle/>
                    <a:p>
                      <a:r>
                        <a:rPr lang="en-US" sz="1200" dirty="0"/>
                        <a:t>The pilot successfully enables E brake and stops the drone mid flight. </a:t>
                      </a:r>
                    </a:p>
                  </a:txBody>
                  <a:tcPr/>
                </a:tc>
                <a:extLst>
                  <a:ext uri="{0D108BD9-81ED-4DB2-BD59-A6C34878D82A}">
                    <a16:rowId xmlns:a16="http://schemas.microsoft.com/office/drawing/2014/main" val="1632725079"/>
                  </a:ext>
                </a:extLst>
              </a:tr>
              <a:tr h="1135505">
                <a:tc>
                  <a:txBody>
                    <a:bodyPr/>
                    <a:lstStyle/>
                    <a:p>
                      <a:r>
                        <a:rPr lang="en-US" sz="1200" dirty="0"/>
                        <a:t>OR 3/DR 11</a:t>
                      </a:r>
                    </a:p>
                  </a:txBody>
                  <a:tcPr/>
                </a:tc>
                <a:tc>
                  <a:txBody>
                    <a:bodyPr/>
                    <a:lstStyle/>
                    <a:p>
                      <a:r>
                        <a:rPr lang="en-US" sz="1200" dirty="0"/>
                        <a:t>The long-distance receiver shall operate on a range of 0-1000m.</a:t>
                      </a:r>
                    </a:p>
                  </a:txBody>
                  <a:tcPr/>
                </a:tc>
                <a:tc>
                  <a:txBody>
                    <a:bodyPr/>
                    <a:lstStyle/>
                    <a:p>
                      <a:r>
                        <a:rPr lang="en-US" sz="1200" dirty="0"/>
                        <a:t>Range</a:t>
                      </a:r>
                    </a:p>
                  </a:txBody>
                  <a:tcPr/>
                </a:tc>
                <a:tc>
                  <a:txBody>
                    <a:bodyPr/>
                    <a:lstStyle/>
                    <a:p>
                      <a:r>
                        <a:rPr lang="en-US" sz="1200" dirty="0"/>
                        <a:t>TR. 3</a:t>
                      </a:r>
                    </a:p>
                  </a:txBody>
                  <a:tcPr/>
                </a:tc>
                <a:tc>
                  <a:txBody>
                    <a:bodyPr/>
                    <a:lstStyle/>
                    <a:p>
                      <a:r>
                        <a:rPr lang="en-US" sz="1200" dirty="0"/>
                        <a:t>Test Procedure: The pilot will fly the drone on Manhattan Project Course.</a:t>
                      </a:r>
                    </a:p>
                  </a:txBody>
                  <a:tcPr/>
                </a:tc>
                <a:tc>
                  <a:txBody>
                    <a:bodyPr/>
                    <a:lstStyle/>
                    <a:p>
                      <a:r>
                        <a:rPr lang="en-US" sz="1200" dirty="0"/>
                        <a:t>Computer, Pilot, </a:t>
                      </a:r>
                      <a:r>
                        <a:rPr lang="en-US" sz="1200" dirty="0" err="1"/>
                        <a:t>xbox</a:t>
                      </a:r>
                      <a:r>
                        <a:rPr lang="en-US" sz="1200" dirty="0"/>
                        <a:t> controller, Manhattan Project course, completed quadcopter.</a:t>
                      </a:r>
                    </a:p>
                  </a:txBody>
                  <a:tcPr/>
                </a:tc>
                <a:tc>
                  <a:txBody>
                    <a:bodyPr/>
                    <a:lstStyle/>
                    <a:p>
                      <a:r>
                        <a:rPr lang="en-US" sz="1200" dirty="0"/>
                        <a:t>The pilot flies the completed drone prototype on a Manhattan Project course.</a:t>
                      </a:r>
                    </a:p>
                  </a:txBody>
                  <a:tcPr/>
                </a:tc>
                <a:tc>
                  <a:txBody>
                    <a:bodyPr/>
                    <a:lstStyle/>
                    <a:p>
                      <a:r>
                        <a:rPr lang="en-US" sz="1200" dirty="0"/>
                        <a:t>The pilot successfully completes the course without flying out of receiver range. </a:t>
                      </a:r>
                    </a:p>
                  </a:txBody>
                  <a:tcPr/>
                </a:tc>
                <a:extLst>
                  <a:ext uri="{0D108BD9-81ED-4DB2-BD59-A6C34878D82A}">
                    <a16:rowId xmlns:a16="http://schemas.microsoft.com/office/drawing/2014/main" val="2294871923"/>
                  </a:ext>
                </a:extLst>
              </a:tr>
              <a:tr h="1135505">
                <a:tc>
                  <a:txBody>
                    <a:bodyPr/>
                    <a:lstStyle/>
                    <a:p>
                      <a:r>
                        <a:rPr lang="en-US" sz="1200" dirty="0"/>
                        <a:t>OR 4/DR 20</a:t>
                      </a:r>
                    </a:p>
                  </a:txBody>
                  <a:tcPr/>
                </a:tc>
                <a:tc>
                  <a:txBody>
                    <a:bodyPr/>
                    <a:lstStyle/>
                    <a:p>
                      <a:r>
                        <a:rPr lang="en-US" sz="1200" dirty="0"/>
                        <a:t>The propellers shall produce a maximum heat of 450mAh.</a:t>
                      </a:r>
                    </a:p>
                  </a:txBody>
                  <a:tcPr/>
                </a:tc>
                <a:tc>
                  <a:txBody>
                    <a:bodyPr/>
                    <a:lstStyle/>
                    <a:p>
                      <a:r>
                        <a:rPr lang="en-US" sz="1200" dirty="0"/>
                        <a:t>Heat Output</a:t>
                      </a:r>
                    </a:p>
                  </a:txBody>
                  <a:tcPr/>
                </a:tc>
                <a:tc>
                  <a:txBody>
                    <a:bodyPr/>
                    <a:lstStyle/>
                    <a:p>
                      <a:r>
                        <a:rPr lang="en-US" sz="1200" dirty="0"/>
                        <a:t>TR. 4</a:t>
                      </a:r>
                    </a:p>
                  </a:txBody>
                  <a:tcPr/>
                </a:tc>
                <a:tc>
                  <a:txBody>
                    <a:bodyPr/>
                    <a:lstStyle/>
                    <a:p>
                      <a:r>
                        <a:rPr lang="en-US" sz="1200" dirty="0"/>
                        <a:t>Test Procedure: The pilot will fly drone for extended period of time to ensure no over heating occurs.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Computer, Pilot, </a:t>
                      </a:r>
                      <a:r>
                        <a:rPr lang="en-US" sz="1200" dirty="0" err="1"/>
                        <a:t>xbox</a:t>
                      </a:r>
                      <a:r>
                        <a:rPr lang="en-US" sz="1200" dirty="0"/>
                        <a:t> controller, Manhattan Project course, completed quadcopter.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pilot flies the completed drone prototype on a Manhattan Project course.</a:t>
                      </a:r>
                    </a:p>
                  </a:txBody>
                  <a:tcPr/>
                </a:tc>
                <a:tc>
                  <a:txBody>
                    <a:bodyPr/>
                    <a:lstStyle/>
                    <a:p>
                      <a:r>
                        <a:rPr lang="en-US" sz="1200" dirty="0"/>
                        <a:t>The pilot successfully flies the drone without the 450 </a:t>
                      </a:r>
                      <a:r>
                        <a:rPr lang="en-US" sz="1200" dirty="0" err="1"/>
                        <a:t>mAh</a:t>
                      </a:r>
                      <a:r>
                        <a:rPr lang="en-US" sz="1200" dirty="0"/>
                        <a:t> power supply overheating.</a:t>
                      </a:r>
                    </a:p>
                  </a:txBody>
                  <a:tcPr/>
                </a:tc>
                <a:extLst>
                  <a:ext uri="{0D108BD9-81ED-4DB2-BD59-A6C34878D82A}">
                    <a16:rowId xmlns:a16="http://schemas.microsoft.com/office/drawing/2014/main" val="428204030"/>
                  </a:ext>
                </a:extLst>
              </a:tr>
            </a:tbl>
          </a:graphicData>
        </a:graphic>
      </p:graphicFrame>
    </p:spTree>
    <p:extLst>
      <p:ext uri="{BB962C8B-B14F-4D97-AF65-F5344CB8AC3E}">
        <p14:creationId xmlns:p14="http://schemas.microsoft.com/office/powerpoint/2010/main" val="4115700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2023D-020C-4857-AB6F-802863252149}"/>
              </a:ext>
            </a:extLst>
          </p:cNvPr>
          <p:cNvSpPr>
            <a:spLocks noGrp="1"/>
          </p:cNvSpPr>
          <p:nvPr>
            <p:ph type="body" sz="quarter" idx="10"/>
          </p:nvPr>
        </p:nvSpPr>
        <p:spPr>
          <a:xfrm>
            <a:off x="128081" y="148484"/>
            <a:ext cx="11037915" cy="560887"/>
          </a:xfrm>
        </p:spPr>
        <p:txBody>
          <a:bodyPr/>
          <a:lstStyle/>
          <a:p>
            <a:r>
              <a:rPr lang="en-US" dirty="0"/>
              <a:t>Non-Behavioral Test Plan</a:t>
            </a:r>
          </a:p>
        </p:txBody>
      </p:sp>
      <p:graphicFrame>
        <p:nvGraphicFramePr>
          <p:cNvPr id="4" name="Table 4">
            <a:extLst>
              <a:ext uri="{FF2B5EF4-FFF2-40B4-BE49-F238E27FC236}">
                <a16:creationId xmlns:a16="http://schemas.microsoft.com/office/drawing/2014/main" id="{921F5421-1F7F-4A54-B8CB-3B6ACF2BAA1D}"/>
              </a:ext>
            </a:extLst>
          </p:cNvPr>
          <p:cNvGraphicFramePr>
            <a:graphicFrameLocks noGrp="1"/>
          </p:cNvGraphicFramePr>
          <p:nvPr>
            <p:ph sz="quarter" idx="12"/>
            <p:extLst>
              <p:ext uri="{D42A27DB-BD31-4B8C-83A1-F6EECF244321}">
                <p14:modId xmlns:p14="http://schemas.microsoft.com/office/powerpoint/2010/main" val="1679041904"/>
              </p:ext>
            </p:extLst>
          </p:nvPr>
        </p:nvGraphicFramePr>
        <p:xfrm>
          <a:off x="128081" y="709371"/>
          <a:ext cx="11935837" cy="5514673"/>
        </p:xfrm>
        <a:graphic>
          <a:graphicData uri="http://schemas.openxmlformats.org/drawingml/2006/table">
            <a:tbl>
              <a:tblPr firstRow="1" bandRow="1">
                <a:tableStyleId>{5C22544A-7EE6-4342-B048-85BDC9FD1C3A}</a:tableStyleId>
              </a:tblPr>
              <a:tblGrid>
                <a:gridCol w="1000328">
                  <a:extLst>
                    <a:ext uri="{9D8B030D-6E8A-4147-A177-3AD203B41FA5}">
                      <a16:colId xmlns:a16="http://schemas.microsoft.com/office/drawing/2014/main" val="726208521"/>
                    </a:ext>
                  </a:extLst>
                </a:gridCol>
                <a:gridCol w="1839299">
                  <a:extLst>
                    <a:ext uri="{9D8B030D-6E8A-4147-A177-3AD203B41FA5}">
                      <a16:colId xmlns:a16="http://schemas.microsoft.com/office/drawing/2014/main" val="2810744246"/>
                    </a:ext>
                  </a:extLst>
                </a:gridCol>
                <a:gridCol w="1385300">
                  <a:extLst>
                    <a:ext uri="{9D8B030D-6E8A-4147-A177-3AD203B41FA5}">
                      <a16:colId xmlns:a16="http://schemas.microsoft.com/office/drawing/2014/main" val="1709162157"/>
                    </a:ext>
                  </a:extLst>
                </a:gridCol>
                <a:gridCol w="799760">
                  <a:extLst>
                    <a:ext uri="{9D8B030D-6E8A-4147-A177-3AD203B41FA5}">
                      <a16:colId xmlns:a16="http://schemas.microsoft.com/office/drawing/2014/main" val="439476947"/>
                    </a:ext>
                  </a:extLst>
                </a:gridCol>
                <a:gridCol w="1287076">
                  <a:extLst>
                    <a:ext uri="{9D8B030D-6E8A-4147-A177-3AD203B41FA5}">
                      <a16:colId xmlns:a16="http://schemas.microsoft.com/office/drawing/2014/main" val="1443198635"/>
                    </a:ext>
                  </a:extLst>
                </a:gridCol>
                <a:gridCol w="1283918">
                  <a:extLst>
                    <a:ext uri="{9D8B030D-6E8A-4147-A177-3AD203B41FA5}">
                      <a16:colId xmlns:a16="http://schemas.microsoft.com/office/drawing/2014/main" val="3789312279"/>
                    </a:ext>
                  </a:extLst>
                </a:gridCol>
                <a:gridCol w="1418768">
                  <a:extLst>
                    <a:ext uri="{9D8B030D-6E8A-4147-A177-3AD203B41FA5}">
                      <a16:colId xmlns:a16="http://schemas.microsoft.com/office/drawing/2014/main" val="229770938"/>
                    </a:ext>
                  </a:extLst>
                </a:gridCol>
                <a:gridCol w="1465747">
                  <a:extLst>
                    <a:ext uri="{9D8B030D-6E8A-4147-A177-3AD203B41FA5}">
                      <a16:colId xmlns:a16="http://schemas.microsoft.com/office/drawing/2014/main" val="2099548334"/>
                    </a:ext>
                  </a:extLst>
                </a:gridCol>
                <a:gridCol w="1455641">
                  <a:extLst>
                    <a:ext uri="{9D8B030D-6E8A-4147-A177-3AD203B41FA5}">
                      <a16:colId xmlns:a16="http://schemas.microsoft.com/office/drawing/2014/main" val="3493032157"/>
                    </a:ext>
                  </a:extLst>
                </a:gridCol>
              </a:tblGrid>
              <a:tr h="957913">
                <a:tc>
                  <a:txBody>
                    <a:bodyPr/>
                    <a:lstStyle/>
                    <a:p>
                      <a:r>
                        <a:rPr lang="en-US" dirty="0"/>
                        <a:t>OR#/DR#</a:t>
                      </a:r>
                    </a:p>
                  </a:txBody>
                  <a:tcPr/>
                </a:tc>
                <a:tc>
                  <a:txBody>
                    <a:bodyPr/>
                    <a:lstStyle/>
                    <a:p>
                      <a:r>
                        <a:rPr lang="en-US" dirty="0"/>
                        <a:t>Requirement</a:t>
                      </a:r>
                    </a:p>
                  </a:txBody>
                  <a:tcPr/>
                </a:tc>
                <a:tc>
                  <a:txBody>
                    <a:bodyPr/>
                    <a:lstStyle/>
                    <a:p>
                      <a:r>
                        <a:rPr lang="en-US" dirty="0"/>
                        <a:t>Abstract Name</a:t>
                      </a:r>
                    </a:p>
                  </a:txBody>
                  <a:tcPr/>
                </a:tc>
                <a:tc>
                  <a:txBody>
                    <a:bodyPr/>
                    <a:lstStyle/>
                    <a:p>
                      <a:r>
                        <a:rPr lang="en-US" dirty="0"/>
                        <a:t>Test #</a:t>
                      </a:r>
                    </a:p>
                  </a:txBody>
                  <a:tcPr/>
                </a:tc>
                <a:tc>
                  <a:txBody>
                    <a:bodyPr/>
                    <a:lstStyle/>
                    <a:p>
                      <a:r>
                        <a:rPr lang="en-US" dirty="0"/>
                        <a:t>Test Method</a:t>
                      </a:r>
                    </a:p>
                  </a:txBody>
                  <a:tcPr/>
                </a:tc>
                <a:tc>
                  <a:txBody>
                    <a:bodyPr/>
                    <a:lstStyle/>
                    <a:p>
                      <a:r>
                        <a:rPr lang="en-US" dirty="0"/>
                        <a:t>Verification Method </a:t>
                      </a:r>
                    </a:p>
                    <a:p>
                      <a:r>
                        <a:rPr lang="en-US" dirty="0"/>
                        <a:t>(A, I, D, T)</a:t>
                      </a:r>
                    </a:p>
                  </a:txBody>
                  <a:tcPr/>
                </a:tc>
                <a:tc>
                  <a:txBody>
                    <a:bodyPr/>
                    <a:lstStyle/>
                    <a:p>
                      <a:r>
                        <a:rPr lang="en-US" dirty="0"/>
                        <a:t>Test Facilities</a:t>
                      </a:r>
                    </a:p>
                  </a:txBody>
                  <a:tcPr/>
                </a:tc>
                <a:tc>
                  <a:txBody>
                    <a:bodyPr/>
                    <a:lstStyle/>
                    <a:p>
                      <a:r>
                        <a:rPr lang="en-US" dirty="0"/>
                        <a:t>Entry Condition</a:t>
                      </a:r>
                    </a:p>
                  </a:txBody>
                  <a:tcPr/>
                </a:tc>
                <a:tc>
                  <a:txBody>
                    <a:bodyPr/>
                    <a:lstStyle/>
                    <a:p>
                      <a:r>
                        <a:rPr lang="en-US" dirty="0"/>
                        <a:t>Exit Condition</a:t>
                      </a:r>
                    </a:p>
                  </a:txBody>
                  <a:tcPr/>
                </a:tc>
                <a:extLst>
                  <a:ext uri="{0D108BD9-81ED-4DB2-BD59-A6C34878D82A}">
                    <a16:rowId xmlns:a16="http://schemas.microsoft.com/office/drawing/2014/main" val="3980361867"/>
                  </a:ext>
                </a:extLst>
              </a:tr>
              <a:tr h="1819979">
                <a:tc>
                  <a:txBody>
                    <a:bodyPr/>
                    <a:lstStyle/>
                    <a:p>
                      <a:r>
                        <a:rPr lang="en-US" sz="1200" dirty="0"/>
                        <a:t>OR 3/ DR 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drone shall be able to operate successfully for 3 laps of the chosen drone course.</a:t>
                      </a:r>
                    </a:p>
                    <a:p>
                      <a:endParaRPr lang="en-US" dirty="0"/>
                    </a:p>
                  </a:txBody>
                  <a:tcPr/>
                </a:tc>
                <a:tc>
                  <a:txBody>
                    <a:bodyPr/>
                    <a:lstStyle/>
                    <a:p>
                      <a:r>
                        <a:rPr lang="en-US" sz="1200" dirty="0"/>
                        <a:t>Reliability </a:t>
                      </a:r>
                    </a:p>
                  </a:txBody>
                  <a:tcPr/>
                </a:tc>
                <a:tc>
                  <a:txBody>
                    <a:bodyPr/>
                    <a:lstStyle/>
                    <a:p>
                      <a:r>
                        <a:rPr lang="en-US" sz="1200" dirty="0"/>
                        <a:t>TP.5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Test Procedure: The pilot will race the drone through 3 laps of multiple courses, at intermediate level, focusing on the Manhattan Project courses.</a:t>
                      </a:r>
                    </a:p>
                    <a:p>
                      <a:endParaRPr lang="en-US" sz="1100" dirty="0"/>
                    </a:p>
                  </a:txBody>
                  <a:tcPr/>
                </a:tc>
                <a:tc>
                  <a:txBody>
                    <a:bodyPr/>
                    <a:lstStyle/>
                    <a:p>
                      <a:r>
                        <a:rPr lang="en-US" sz="1200"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Pilot operating in DRL Software, using an Xbox controller plugged into the laptop</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Completed prototype in DRL</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drone is able to race through 3 laps of various drone courses on DRL without failure or damage to drone body. </a:t>
                      </a:r>
                    </a:p>
                    <a:p>
                      <a:endParaRPr lang="en-US" sz="1100" dirty="0"/>
                    </a:p>
                  </a:txBody>
                  <a:tcPr/>
                </a:tc>
                <a:extLst>
                  <a:ext uri="{0D108BD9-81ED-4DB2-BD59-A6C34878D82A}">
                    <a16:rowId xmlns:a16="http://schemas.microsoft.com/office/drawing/2014/main" val="2523807930"/>
                  </a:ext>
                </a:extLst>
              </a:tr>
              <a:tr h="2533411">
                <a:tc>
                  <a:txBody>
                    <a:bodyPr/>
                    <a:lstStyle/>
                    <a:p>
                      <a:r>
                        <a:rPr lang="en-US" sz="1200" dirty="0"/>
                        <a:t>OR 3/ DR 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drone shall use an E-brake for automatic braking in an emergency situation that could risk damaging the drone without an immediate stop. </a:t>
                      </a:r>
                    </a:p>
                    <a:p>
                      <a:endParaRPr lang="en-US" dirty="0"/>
                    </a:p>
                  </a:txBody>
                  <a:tcPr/>
                </a:tc>
                <a:tc>
                  <a:txBody>
                    <a:bodyPr/>
                    <a:lstStyle/>
                    <a:p>
                      <a:r>
                        <a:rPr lang="en-US" sz="1200" dirty="0"/>
                        <a:t>Safety</a:t>
                      </a:r>
                    </a:p>
                  </a:txBody>
                  <a:tcPr/>
                </a:tc>
                <a:tc>
                  <a:txBody>
                    <a:bodyPr/>
                    <a:lstStyle/>
                    <a:p>
                      <a:r>
                        <a:rPr lang="en-US" sz="1200" dirty="0"/>
                        <a:t>TP. 6</a:t>
                      </a:r>
                    </a:p>
                  </a:txBody>
                  <a:tcPr/>
                </a:tc>
                <a:tc>
                  <a:txBody>
                    <a:bodyPr/>
                    <a:lstStyle/>
                    <a:p>
                      <a:r>
                        <a:rPr lang="en-US" sz="1200" dirty="0"/>
                        <a:t>Test Procedure: The pilot will race the drone at intermediate level through a Manhattan Project course. The pilot will practice racing at a high speed (close to drone top speed) and then enabling E brake. </a:t>
                      </a:r>
                    </a:p>
                  </a:txBody>
                  <a:tcPr/>
                </a:tc>
                <a:tc>
                  <a:txBody>
                    <a:bodyPr/>
                    <a:lstStyle/>
                    <a:p>
                      <a:r>
                        <a:rPr lang="en-US" sz="1200" dirty="0"/>
                        <a: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Pilot operating in DRL Software, using an Xbox  controller plugged into laptop</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Completed prototype in DRL</a:t>
                      </a:r>
                    </a:p>
                    <a:p>
                      <a:endParaRPr lang="en-US" sz="1100" dirty="0"/>
                    </a:p>
                  </a:txBody>
                  <a:tcPr/>
                </a:tc>
                <a:tc>
                  <a:txBody>
                    <a:bodyPr/>
                    <a:lstStyle/>
                    <a:p>
                      <a:r>
                        <a:rPr lang="en-US" sz="1200" dirty="0"/>
                        <a:t>The drone is able to race at a high speed and successfully enable E brake to complete an emergency stop. The drone will come to a complete stop within 2 seconds of E brake activation. Drone is not damaged in any way due to emergency stop. </a:t>
                      </a:r>
                    </a:p>
                  </a:txBody>
                  <a:tcPr/>
                </a:tc>
                <a:extLst>
                  <a:ext uri="{0D108BD9-81ED-4DB2-BD59-A6C34878D82A}">
                    <a16:rowId xmlns:a16="http://schemas.microsoft.com/office/drawing/2014/main" val="1632725079"/>
                  </a:ext>
                </a:extLst>
              </a:tr>
            </a:tbl>
          </a:graphicData>
        </a:graphic>
      </p:graphicFrame>
    </p:spTree>
    <p:extLst>
      <p:ext uri="{BB962C8B-B14F-4D97-AF65-F5344CB8AC3E}">
        <p14:creationId xmlns:p14="http://schemas.microsoft.com/office/powerpoint/2010/main" val="2442339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E35DD-C1FF-486B-8C48-7D23605631BE}"/>
              </a:ext>
            </a:extLst>
          </p:cNvPr>
          <p:cNvSpPr>
            <a:spLocks noGrp="1"/>
          </p:cNvSpPr>
          <p:nvPr>
            <p:ph type="body" sz="quarter" idx="10"/>
          </p:nvPr>
        </p:nvSpPr>
        <p:spPr/>
        <p:txBody>
          <a:bodyPr/>
          <a:lstStyle/>
          <a:p>
            <a:r>
              <a:rPr lang="en-US" dirty="0"/>
              <a:t>Final Thoughts…</a:t>
            </a:r>
          </a:p>
        </p:txBody>
      </p:sp>
    </p:spTree>
    <p:extLst>
      <p:ext uri="{BB962C8B-B14F-4D97-AF65-F5344CB8AC3E}">
        <p14:creationId xmlns:p14="http://schemas.microsoft.com/office/powerpoint/2010/main" val="2340414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27087F-C7EF-4E34-8603-04B48037579E}"/>
              </a:ext>
            </a:extLst>
          </p:cNvPr>
          <p:cNvSpPr>
            <a:spLocks noGrp="1"/>
          </p:cNvSpPr>
          <p:nvPr>
            <p:ph type="body" sz="quarter" idx="10"/>
          </p:nvPr>
        </p:nvSpPr>
        <p:spPr/>
        <p:txBody>
          <a:bodyPr/>
          <a:lstStyle/>
          <a:p>
            <a:r>
              <a:rPr lang="en-US" dirty="0"/>
              <a:t>Reflection</a:t>
            </a:r>
          </a:p>
        </p:txBody>
      </p:sp>
      <p:sp>
        <p:nvSpPr>
          <p:cNvPr id="3" name="Content Placeholder 2">
            <a:extLst>
              <a:ext uri="{FF2B5EF4-FFF2-40B4-BE49-F238E27FC236}">
                <a16:creationId xmlns:a16="http://schemas.microsoft.com/office/drawing/2014/main" id="{43F89057-0520-492C-8D61-54B9E842382A}"/>
              </a:ext>
            </a:extLst>
          </p:cNvPr>
          <p:cNvSpPr>
            <a:spLocks noGrp="1"/>
          </p:cNvSpPr>
          <p:nvPr>
            <p:ph sz="quarter" idx="12"/>
          </p:nvPr>
        </p:nvSpPr>
        <p:spPr/>
        <p:txBody>
          <a:bodyPr/>
          <a:lstStyle/>
          <a:p>
            <a:r>
              <a:rPr lang="en-US" dirty="0">
                <a:solidFill>
                  <a:schemeClr val="tx1"/>
                </a:solidFill>
              </a:rPr>
              <a:t>“The DRL project was a great way to connect with interns in different departments, and it helped me develop my time management skills” – Victoria</a:t>
            </a:r>
          </a:p>
          <a:p>
            <a:r>
              <a:rPr lang="en-US" dirty="0">
                <a:solidFill>
                  <a:schemeClr val="tx1"/>
                </a:solidFill>
              </a:rPr>
              <a:t>“During this remote internship, the DRL project allowed me to meet other interns with various backgrounds and learn to collaborate with them. This project was also a way for me to learn and understand the process LM uses for proposing a design to a customer, effectively budgeting, and meeting customer requirements.” –Maria </a:t>
            </a:r>
          </a:p>
          <a:p>
            <a:r>
              <a:rPr lang="en-US" dirty="0">
                <a:solidFill>
                  <a:schemeClr val="tx1"/>
                </a:solidFill>
              </a:rPr>
              <a:t>“Thanks to the weekly lectures and deliverables I feel I have a greater understanding about the LM Program lifecycle. This project also helped me gain experience in various departments such as Hardware, Software, and Systems.”  -Joe</a:t>
            </a:r>
          </a:p>
          <a:p>
            <a:r>
              <a:rPr lang="en-US" dirty="0">
                <a:solidFill>
                  <a:schemeClr val="tx1"/>
                </a:solidFill>
              </a:rPr>
              <a:t>“Working on the DRL project throughout the internship has been a great way to connect with other interns, as well as learn about the full lifecycle of a product, and to see how all the different areas of work interact.” –Steven</a:t>
            </a:r>
          </a:p>
          <a:p>
            <a:r>
              <a:rPr lang="en-US" dirty="0">
                <a:solidFill>
                  <a:schemeClr val="tx1"/>
                </a:solidFill>
              </a:rPr>
              <a:t>“What I love most from the DRL project is working with a team to make really informative deliverables. Looking back on the work we made makes me proud of how much we learned and experienced.” - Isabella</a:t>
            </a:r>
          </a:p>
        </p:txBody>
      </p:sp>
    </p:spTree>
    <p:extLst>
      <p:ext uri="{BB962C8B-B14F-4D97-AF65-F5344CB8AC3E}">
        <p14:creationId xmlns:p14="http://schemas.microsoft.com/office/powerpoint/2010/main" val="402304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4461D-6784-4580-AAE5-690B2AC8C4F4}"/>
              </a:ext>
            </a:extLst>
          </p:cNvPr>
          <p:cNvSpPr>
            <a:spLocks noGrp="1"/>
          </p:cNvSpPr>
          <p:nvPr>
            <p:ph type="body" sz="quarter" idx="10"/>
          </p:nvPr>
        </p:nvSpPr>
        <p:spPr/>
        <p:txBody>
          <a:bodyPr/>
          <a:lstStyle/>
          <a:p>
            <a:r>
              <a:rPr lang="en-US" dirty="0"/>
              <a:t>The Falcon Light</a:t>
            </a:r>
          </a:p>
        </p:txBody>
      </p:sp>
      <p:pic>
        <p:nvPicPr>
          <p:cNvPr id="5" name="Picture 4">
            <a:extLst>
              <a:ext uri="{FF2B5EF4-FFF2-40B4-BE49-F238E27FC236}">
                <a16:creationId xmlns:a16="http://schemas.microsoft.com/office/drawing/2014/main" id="{68826A96-073F-4E32-88C2-29BD15D5C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600" y="1304925"/>
            <a:ext cx="6654800" cy="4248150"/>
          </a:xfrm>
          <a:prstGeom prst="rect">
            <a:avLst/>
          </a:prstGeom>
        </p:spPr>
      </p:pic>
    </p:spTree>
    <p:extLst>
      <p:ext uri="{BB962C8B-B14F-4D97-AF65-F5344CB8AC3E}">
        <p14:creationId xmlns:p14="http://schemas.microsoft.com/office/powerpoint/2010/main" val="376466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A54F9-236E-4ACC-8AC1-5664BF4D9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156" y="1116293"/>
            <a:ext cx="2277687" cy="1629295"/>
          </a:xfrm>
          <a:prstGeom prst="rect">
            <a:avLst/>
          </a:prstGeom>
        </p:spPr>
      </p:pic>
    </p:spTree>
    <p:extLst>
      <p:ext uri="{BB962C8B-B14F-4D97-AF65-F5344CB8AC3E}">
        <p14:creationId xmlns:p14="http://schemas.microsoft.com/office/powerpoint/2010/main" val="392110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99CB24-5668-4FE0-AF3C-2393652B3569}"/>
              </a:ext>
            </a:extLst>
          </p:cNvPr>
          <p:cNvSpPr>
            <a:spLocks noGrp="1"/>
          </p:cNvSpPr>
          <p:nvPr>
            <p:ph type="body" sz="quarter" idx="10"/>
          </p:nvPr>
        </p:nvSpPr>
        <p:spPr/>
        <p:txBody>
          <a:bodyPr/>
          <a:lstStyle/>
          <a:p>
            <a:r>
              <a:rPr lang="en-US" dirty="0"/>
              <a:t>Falcon Light Flight Reel</a:t>
            </a:r>
          </a:p>
        </p:txBody>
      </p:sp>
      <p:pic>
        <p:nvPicPr>
          <p:cNvPr id="4" name="Screen Recording 3">
            <a:hlinkClick r:id="" action="ppaction://media"/>
            <a:extLst>
              <a:ext uri="{FF2B5EF4-FFF2-40B4-BE49-F238E27FC236}">
                <a16:creationId xmlns:a16="http://schemas.microsoft.com/office/drawing/2014/main" id="{90CE9D43-C8BE-4C2E-99EF-A7F8D938FB10}"/>
              </a:ext>
            </a:extLst>
          </p:cNvPr>
          <p:cNvPicPr>
            <a:picLocks noChangeAspect="1"/>
          </p:cNvPicPr>
          <p:nvPr>
            <a:videoFile r:link="rId1"/>
            <p:extLst>
              <p:ext uri="{DAA4B4D4-6D71-4841-9C94-3DE7FCFB9230}">
                <p14:media xmlns:p14="http://schemas.microsoft.com/office/powerpoint/2010/main" r:embed="rId2">
                  <p14:trim end="5057.4"/>
                </p14:media>
              </p:ext>
            </p:extLst>
          </p:nvPr>
        </p:nvPicPr>
        <p:blipFill>
          <a:blip r:embed="rId4"/>
          <a:stretch>
            <a:fillRect/>
          </a:stretch>
        </p:blipFill>
        <p:spPr>
          <a:xfrm>
            <a:off x="2305776" y="1192713"/>
            <a:ext cx="7580447" cy="4472573"/>
          </a:xfrm>
          <a:prstGeom prst="rect">
            <a:avLst/>
          </a:prstGeom>
        </p:spPr>
      </p:pic>
    </p:spTree>
    <p:extLst>
      <p:ext uri="{BB962C8B-B14F-4D97-AF65-F5344CB8AC3E}">
        <p14:creationId xmlns:p14="http://schemas.microsoft.com/office/powerpoint/2010/main" val="170442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2AF7B-29D5-40CF-9A22-868A63BDAE77}"/>
              </a:ext>
            </a:extLst>
          </p:cNvPr>
          <p:cNvSpPr>
            <a:spLocks noGrp="1"/>
          </p:cNvSpPr>
          <p:nvPr>
            <p:ph type="body" sz="quarter" idx="10"/>
          </p:nvPr>
        </p:nvSpPr>
        <p:spPr/>
        <p:txBody>
          <a:bodyPr/>
          <a:lstStyle/>
          <a:p>
            <a:r>
              <a:rPr lang="en-US" dirty="0"/>
              <a:t>Mission/ Thesis</a:t>
            </a:r>
          </a:p>
        </p:txBody>
      </p:sp>
      <p:sp>
        <p:nvSpPr>
          <p:cNvPr id="3" name="Content Placeholder 2">
            <a:extLst>
              <a:ext uri="{FF2B5EF4-FFF2-40B4-BE49-F238E27FC236}">
                <a16:creationId xmlns:a16="http://schemas.microsoft.com/office/drawing/2014/main" id="{DE4EA7DC-946A-44C3-BCB3-A551AF47EB98}"/>
              </a:ext>
            </a:extLst>
          </p:cNvPr>
          <p:cNvSpPr>
            <a:spLocks noGrp="1"/>
          </p:cNvSpPr>
          <p:nvPr>
            <p:ph sz="quarter" idx="12"/>
          </p:nvPr>
        </p:nvSpPr>
        <p:spPr/>
        <p:txBody>
          <a:bodyPr/>
          <a:lstStyle/>
          <a:p>
            <a:r>
              <a:rPr lang="en-US" sz="2800" dirty="0">
                <a:solidFill>
                  <a:schemeClr val="tx1"/>
                </a:solidFill>
              </a:rPr>
              <a:t>Our Mission… </a:t>
            </a:r>
            <a:r>
              <a:rPr lang="en-US" sz="2800" b="1" dirty="0">
                <a:solidFill>
                  <a:schemeClr val="tx1"/>
                </a:solidFill>
              </a:rPr>
              <a:t>Fly High and Prosper! </a:t>
            </a:r>
          </a:p>
          <a:p>
            <a:r>
              <a:rPr lang="en-US" sz="2800" i="1" dirty="0">
                <a:solidFill>
                  <a:schemeClr val="tx1"/>
                </a:solidFill>
              </a:rPr>
              <a:t>Based on Levitating Machines Inc.’s vision of winning with style, team Flyin’ High will develop Falcon Light, a drone that will satisfy all of LM’s requirements. The Falcon Light’s unique system includes the ideal aerodynamic performance created by balancing speed and maneuverability to enhance the pilot’s racing abilities. With a balanced design and a user- friendly controller, we are confident that Falcon Light will be meeting racing expectations for years to come.</a:t>
            </a:r>
          </a:p>
          <a:p>
            <a:pPr marL="0" indent="0">
              <a:buNone/>
            </a:pPr>
            <a:endParaRPr lang="en-US" sz="2800" i="1" dirty="0"/>
          </a:p>
        </p:txBody>
      </p:sp>
    </p:spTree>
    <p:extLst>
      <p:ext uri="{BB962C8B-B14F-4D97-AF65-F5344CB8AC3E}">
        <p14:creationId xmlns:p14="http://schemas.microsoft.com/office/powerpoint/2010/main" val="160757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86D45-3876-442D-AB80-5E1A5D23A165}"/>
              </a:ext>
            </a:extLst>
          </p:cNvPr>
          <p:cNvSpPr>
            <a:spLocks noGrp="1"/>
          </p:cNvSpPr>
          <p:nvPr>
            <p:ph type="body" sz="quarter" idx="10"/>
          </p:nvPr>
        </p:nvSpPr>
        <p:spPr/>
        <p:txBody>
          <a:bodyPr/>
          <a:lstStyle/>
          <a:p>
            <a:r>
              <a:rPr lang="en-US" dirty="0"/>
              <a:t>Project Plan &amp; Budgeting</a:t>
            </a:r>
          </a:p>
        </p:txBody>
      </p:sp>
    </p:spTree>
    <p:extLst>
      <p:ext uri="{BB962C8B-B14F-4D97-AF65-F5344CB8AC3E}">
        <p14:creationId xmlns:p14="http://schemas.microsoft.com/office/powerpoint/2010/main" val="2983514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801A88-A940-44C3-9EA1-50B7EBBB4EAE}"/>
              </a:ext>
            </a:extLst>
          </p:cNvPr>
          <p:cNvSpPr>
            <a:spLocks noGrp="1"/>
          </p:cNvSpPr>
          <p:nvPr>
            <p:ph type="body" sz="quarter" idx="10"/>
          </p:nvPr>
        </p:nvSpPr>
        <p:spPr/>
        <p:txBody>
          <a:bodyPr/>
          <a:lstStyle/>
          <a:p>
            <a:r>
              <a:rPr lang="en-US" dirty="0"/>
              <a:t>Organizational Chart</a:t>
            </a:r>
          </a:p>
        </p:txBody>
      </p:sp>
      <p:graphicFrame>
        <p:nvGraphicFramePr>
          <p:cNvPr id="3" name="Diagram 2">
            <a:extLst>
              <a:ext uri="{FF2B5EF4-FFF2-40B4-BE49-F238E27FC236}">
                <a16:creationId xmlns:a16="http://schemas.microsoft.com/office/drawing/2014/main" id="{E87821F1-300B-4A08-AD6C-9B1DC29AEC58}"/>
              </a:ext>
            </a:extLst>
          </p:cNvPr>
          <p:cNvGraphicFramePr/>
          <p:nvPr>
            <p:extLst>
              <p:ext uri="{D42A27DB-BD31-4B8C-83A1-F6EECF244321}">
                <p14:modId xmlns:p14="http://schemas.microsoft.com/office/powerpoint/2010/main" val="279986888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1827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FB15CA-917F-40C1-BCD7-1231FAF0F56A}"/>
              </a:ext>
            </a:extLst>
          </p:cNvPr>
          <p:cNvSpPr>
            <a:spLocks noGrp="1"/>
          </p:cNvSpPr>
          <p:nvPr>
            <p:ph type="body" sz="quarter" idx="10"/>
          </p:nvPr>
        </p:nvSpPr>
        <p:spPr/>
        <p:txBody>
          <a:bodyPr/>
          <a:lstStyle/>
          <a:p>
            <a:r>
              <a:rPr lang="en-US" dirty="0"/>
              <a:t>WBS</a:t>
            </a:r>
          </a:p>
        </p:txBody>
      </p:sp>
      <p:pic>
        <p:nvPicPr>
          <p:cNvPr id="9" name="Picture 8">
            <a:extLst>
              <a:ext uri="{FF2B5EF4-FFF2-40B4-BE49-F238E27FC236}">
                <a16:creationId xmlns:a16="http://schemas.microsoft.com/office/drawing/2014/main" id="{45B8221D-1221-4136-8422-99FA86CB2757}"/>
              </a:ext>
            </a:extLst>
          </p:cNvPr>
          <p:cNvPicPr>
            <a:picLocks noChangeAspect="1"/>
          </p:cNvPicPr>
          <p:nvPr/>
        </p:nvPicPr>
        <p:blipFill>
          <a:blip r:embed="rId2"/>
          <a:stretch>
            <a:fillRect/>
          </a:stretch>
        </p:blipFill>
        <p:spPr>
          <a:xfrm>
            <a:off x="10353023" y="69988"/>
            <a:ext cx="1710105" cy="2241003"/>
          </a:xfrm>
          <a:prstGeom prst="rect">
            <a:avLst/>
          </a:prstGeom>
        </p:spPr>
      </p:pic>
      <p:pic>
        <p:nvPicPr>
          <p:cNvPr id="10" name="Picture 9">
            <a:extLst>
              <a:ext uri="{FF2B5EF4-FFF2-40B4-BE49-F238E27FC236}">
                <a16:creationId xmlns:a16="http://schemas.microsoft.com/office/drawing/2014/main" id="{A7E566AE-321B-46B6-B392-DB5EBFEC860B}"/>
              </a:ext>
            </a:extLst>
          </p:cNvPr>
          <p:cNvPicPr>
            <a:picLocks noChangeAspect="1"/>
          </p:cNvPicPr>
          <p:nvPr/>
        </p:nvPicPr>
        <p:blipFill>
          <a:blip r:embed="rId3"/>
          <a:stretch>
            <a:fillRect/>
          </a:stretch>
        </p:blipFill>
        <p:spPr>
          <a:xfrm>
            <a:off x="-1" y="1715875"/>
            <a:ext cx="12205265" cy="3925973"/>
          </a:xfrm>
          <a:prstGeom prst="rect">
            <a:avLst/>
          </a:prstGeom>
        </p:spPr>
      </p:pic>
    </p:spTree>
    <p:extLst>
      <p:ext uri="{BB962C8B-B14F-4D97-AF65-F5344CB8AC3E}">
        <p14:creationId xmlns:p14="http://schemas.microsoft.com/office/powerpoint/2010/main" val="3840008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PLabel_Specialty xmlns="a8b9fa46-8c48-4091-88dd-5f3043fcf629"/>
    <SIPLabel_TPPI xmlns="a8b9fa46-8c48-4091-88dd-5f3043fcf629" xsi:nil="true"/>
    <SIPLabel_OCI xmlns="a8b9fa46-8c48-4091-88dd-5f3043fcf629" xsi:nil="true"/>
    <SIPLabel_ECICountry xmlns="a8b9fa46-8c48-4091-88dd-5f3043fcf629"/>
    <SIPLabel xmlns="a8b9fa46-8c48-4091-88dd-5f3043fcf629">
      <Value>Unrestricted</Value>
    </SIPLab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631DD5DDDA0A43AA67EAD443324A6D" ma:contentTypeVersion="5" ma:contentTypeDescription="Create a new document." ma:contentTypeScope="" ma:versionID="60e90b52a48a565cb3611e926e84a98e">
  <xsd:schema xmlns:xsd="http://www.w3.org/2001/XMLSchema" xmlns:xs="http://www.w3.org/2001/XMLSchema" xmlns:p="http://schemas.microsoft.com/office/2006/metadata/properties" xmlns:ns2="a8b9fa46-8c48-4091-88dd-5f3043fcf629" targetNamespace="http://schemas.microsoft.com/office/2006/metadata/properties" ma:root="true" ma:fieldsID="1b1ec663b779ed650ce69de2155f7529" ns2:_="">
    <xsd:import namespace="a8b9fa46-8c48-4091-88dd-5f3043fcf629"/>
    <xsd:element name="properties">
      <xsd:complexType>
        <xsd:sequence>
          <xsd:element name="documentManagement">
            <xsd:complexType>
              <xsd:all>
                <xsd:element ref="ns2:SIPLabel" minOccurs="0"/>
                <xsd:element ref="ns2:SIPLabel_ECICountry" minOccurs="0"/>
                <xsd:element ref="ns2:SIPLabel_OCI" minOccurs="0"/>
                <xsd:element ref="ns2:SIPLabel_TPPI" minOccurs="0"/>
                <xsd:element ref="ns2:SIPLabel_Special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b9fa46-8c48-4091-88dd-5f3043fcf629" elementFormDefault="qualified">
    <xsd:import namespace="http://schemas.microsoft.com/office/2006/documentManagement/types"/>
    <xsd:import namespace="http://schemas.microsoft.com/office/infopath/2007/PartnerControls"/>
    <xsd:element name="SIPLabel" ma:index="8" nillable="true" ma:displayName="Sensitive Information Protection (SIP) Label" ma:internalName="SIPLabel" ma:requiredMultiChoice="true">
      <xsd:complexType>
        <xsd:complexContent>
          <xsd:extension base="dms:MultiChoice">
            <xsd:sequence>
              <xsd:element name="Value" maxOccurs="unbounded" minOccurs="0" nillable="true">
                <xsd:simpleType>
                  <xsd:restriction base="dms:Choice">
                    <xsd:enumeration value="Unrestricted"/>
                    <xsd:enumeration value="Lockheed Martin Proprietary Information (LMPI)"/>
                    <xsd:enumeration value="Export Controlled Information (ECI)"/>
                    <xsd:enumeration value="Attorney-Client Privileged Information and/or Attorney Work Product"/>
                    <xsd:enumeration value="Protected Information"/>
                    <xsd:enumeration value="Personal Information"/>
                    <xsd:enumeration value="Third Party Proprietary Information"/>
                    <xsd:enumeration value="Organizational Conflict of Interest (OCI)"/>
                    <xsd:enumeration value="Specialty Label"/>
                  </xsd:restriction>
                </xsd:simpleType>
              </xsd:element>
            </xsd:sequence>
          </xsd:extension>
        </xsd:complexContent>
      </xsd:complexType>
    </xsd:element>
    <xsd:element name="SIPLabel_ECICountry" ma:index="9" nillable="true" ma:displayName="Export Control Country of Jurisdiction" ma:internalName="SIPLabel_ECICountry">
      <xsd:complexType>
        <xsd:complexContent>
          <xsd:extension base="dms:MultiChoice">
            <xsd:sequence>
              <xsd:element name="Value" maxOccurs="unbounded" minOccurs="0" nillable="true">
                <xsd:simpleType>
                  <xsd:restriction base="dms:Choice">
                    <xsd:enumeration value="United States (US)"/>
                    <xsd:enumeration value="Canada (CA)"/>
                    <xsd:enumeration value="United Kingdom (GB)"/>
                    <xsd:enumeration value="Australia (AU)"/>
                    <xsd:enumeration value="Albania (AL)"/>
                    <xsd:enumeration value="Argentina (AR)"/>
                    <xsd:enumeration value="Bahrain (BH)"/>
                    <xsd:enumeration value="Belgium (BE)"/>
                    <xsd:enumeration value="Brazil (BR)"/>
                    <xsd:enumeration value="China (CN)"/>
                    <xsd:enumeration value="Colombia (CO)"/>
                    <xsd:enumeration value="Croatia (HR)"/>
                    <xsd:enumeration value="Denmark (DK)"/>
                    <xsd:enumeration value="Egypt (EG)"/>
                    <xsd:enumeration value="Finland (FI)"/>
                    <xsd:enumeration value="France (FR)"/>
                    <xsd:enumeration value="Germany (DE)"/>
                    <xsd:enumeration value="Greece (GR)"/>
                    <xsd:enumeration value="Guam (GU)"/>
                    <xsd:enumeration value="Hong Kong (HK)"/>
                    <xsd:enumeration value="India (IN)"/>
                    <xsd:enumeration value="Israel (IL)"/>
                    <xsd:enumeration value="Italy (IT)"/>
                    <xsd:enumeration value="Japan (JP)"/>
                    <xsd:enumeration value="Korea, Republic of (KR)"/>
                    <xsd:enumeration value="Kuwait (KW)"/>
                    <xsd:enumeration value="Malaysia (MY)"/>
                    <xsd:enumeration value="Mauritius (MU)"/>
                    <xsd:enumeration value="Mexico (MX)"/>
                    <xsd:enumeration value="Netherlands (NL)"/>
                    <xsd:enumeration value="New Zealand (NZ)"/>
                    <xsd:enumeration value="Norway (NO)"/>
                    <xsd:enumeration value="Philippines (PH)"/>
                    <xsd:enumeration value="Poland (PL)"/>
                    <xsd:enumeration value="Portugal (PT)"/>
                    <xsd:enumeration value="Puerto Rico (PR)"/>
                    <xsd:enumeration value="Romania (RO)"/>
                    <xsd:enumeration value="Saudi Arabia (SA)"/>
                    <xsd:enumeration value="Singapore (SG)"/>
                    <xsd:enumeration value="South Africa (ZA)"/>
                    <xsd:enumeration value="Spain (ES)"/>
                    <xsd:enumeration value="Sweden (SE)"/>
                    <xsd:enumeration value="Switzerland (CH)"/>
                    <xsd:enumeration value="Taiwan, Province of China (TW)"/>
                    <xsd:enumeration value="Thailand (TH)"/>
                    <xsd:enumeration value="Turkey (TR)"/>
                    <xsd:enumeration value="United Arab Emirates (AE)"/>
                    <xsd:enumeration value="Venezuela (VE)"/>
                    <xsd:enumeration value="Viet Nam (VN)"/>
                  </xsd:restriction>
                </xsd:simpleType>
              </xsd:element>
            </xsd:sequence>
          </xsd:extension>
        </xsd:complexContent>
      </xsd:complexType>
    </xsd:element>
    <xsd:element name="SIPLabel_OCI" ma:index="10" nillable="true" ma:displayName="Organizational Conflict of Interest" ma:internalName="SIPLabel_OCI">
      <xsd:simpleType>
        <xsd:restriction base="dms:Text"/>
      </xsd:simpleType>
    </xsd:element>
    <xsd:element name="SIPLabel_TPPI" ma:index="11" nillable="true" ma:displayName="Third Party" ma:internalName="SIPLabel_TPPI">
      <xsd:simpleType>
        <xsd:restriction base="dms:Text"/>
      </xsd:simpleType>
    </xsd:element>
    <xsd:element name="SIPLabel_Specialty" ma:index="12" nillable="true" ma:displayName="Specialty Label" ma:internalName="SIPLabel_Specialty">
      <xsd:complexType>
        <xsd:complexContent>
          <xsd:extension base="dms:MultiChoice">
            <xsd:sequence>
              <xsd:element name="Value" maxOccurs="unbounded" minOccurs="0" nillable="true">
                <xsd:simpleType>
                  <xsd:restriction base="dms:Choice">
                    <xsd:enumeration value="For Official Use Only"/>
                    <xsd:enumeration value="NATO Restricted"/>
                    <xsd:enumeration value="UK OFFICIAL"/>
                    <xsd:enumeration value="UK OFFICIAL-SENSITIVE"/>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99D200-8C76-4381-B149-0ABAA83066DA}">
  <ds:schemaRefs>
    <ds:schemaRef ds:uri="http://schemas.microsoft.com/office/infopath/2007/PartnerControls"/>
    <ds:schemaRef ds:uri="http://purl.org/dc/elements/1.1/"/>
    <ds:schemaRef ds:uri="a8b9fa46-8c48-4091-88dd-5f3043fcf629"/>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5D910FE-BA35-46CD-9006-7B6EAFC62712}">
  <ds:schemaRefs>
    <ds:schemaRef ds:uri="http://schemas.microsoft.com/sharepoint/v3/contenttype/forms"/>
  </ds:schemaRefs>
</ds:datastoreItem>
</file>

<file path=customXml/itemProps3.xml><?xml version="1.0" encoding="utf-8"?>
<ds:datastoreItem xmlns:ds="http://schemas.openxmlformats.org/officeDocument/2006/customXml" ds:itemID="{1224AA1C-5355-434E-9FA7-91BA8E70D4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b9fa46-8c48-4091-88dd-5f3043fcf6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22747</TotalTime>
  <Words>2856</Words>
  <Application>Microsoft Office PowerPoint</Application>
  <PresentationFormat>Widescreen</PresentationFormat>
  <Paragraphs>485</Paragraphs>
  <Slides>40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Agency FB</vt:lpstr>
      <vt:lpstr>Arial</vt:lpstr>
      <vt:lpstr>C</vt:lpstr>
      <vt:lpstr>Calibri</vt:lpstr>
      <vt:lpstr>Calibri Light</vt:lpstr>
      <vt:lpstr>Office Theme</vt:lpstr>
      <vt:lpstr> Final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Lockheed Martin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Miles, Jean E (US)</dc:creator>
  <cp:keywords>Unrestricted, , , ,</cp:keywords>
  <cp:lastModifiedBy>Condos, Victoria</cp:lastModifiedBy>
  <cp:revision>881</cp:revision>
  <dcterms:created xsi:type="dcterms:W3CDTF">2017-06-29T19:00:07Z</dcterms:created>
  <dcterms:modified xsi:type="dcterms:W3CDTF">2021-08-29T23:13:02Z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0x010100A7631DD5DDDA0A43AA67EAD443324A6D</vt:lpwstr>
  </property>
  <property fmtid="{D5CDD505-2E9C-101B-9397-08002B2CF9AE}" pid="3" name="Enterprise Keywords">
    <vt:lpwstr/>
  </property>
  <property fmtid="{D5CDD505-2E9C-101B-9397-08002B2CF9AE}" pid="4" name="lmss_lock_sip_cache">
    <vt:lpwstr>;#Unrestricted;#~#~#~#~#</vt:lpwstr>
  </property>
  <property fmtid="{D5CDD505-2E9C-101B-9397-08002B2CF9AE}" pid="5" name="office_lock_sip_cache">
    <vt:lpwstr>;#Unrestricted;#~#~#~#~#</vt:lpwstr>
  </property>
  <property fmtid="{D5CDD505-2E9C-101B-9397-08002B2CF9AE}" pid="6" name="sip_cache_lock_id">
    <vt:lpwstr>2868637284352100000000</vt:lpwstr>
  </property>
  <property fmtid="{D5CDD505-2E9C-101B-9397-08002B2CF9AE}" pid="7" name="checkedProgramsCount">
    <vt:i4>0</vt:i4>
  </property>
  <property fmtid="{D5CDD505-2E9C-101B-9397-08002B2CF9AE}" pid="8" name="LM SIP Document Sensitivity">
    <vt:lpwstr/>
  </property>
  <property fmtid="{D5CDD505-2E9C-101B-9397-08002B2CF9AE}" pid="9" name="Document Author">
    <vt:lpwstr>US\e406055</vt:lpwstr>
  </property>
  <property fmtid="{D5CDD505-2E9C-101B-9397-08002B2CF9AE}" pid="10" name="Document Sensitivity">
    <vt:lpwstr>1</vt:lpwstr>
  </property>
  <property fmtid="{D5CDD505-2E9C-101B-9397-08002B2CF9AE}" pid="11" name="ThirdParty">
    <vt:lpwstr/>
  </property>
  <property fmtid="{D5CDD505-2E9C-101B-9397-08002B2CF9AE}" pid="12" name="OCI Restriction">
    <vt:bool>false</vt:bool>
  </property>
  <property fmtid="{D5CDD505-2E9C-101B-9397-08002B2CF9AE}" pid="13" name="OCI Additional Info">
    <vt:lpwstr/>
  </property>
  <property fmtid="{D5CDD505-2E9C-101B-9397-08002B2CF9AE}" pid="14" name="Allow Header Overwrite">
    <vt:bool>true</vt:bool>
  </property>
  <property fmtid="{D5CDD505-2E9C-101B-9397-08002B2CF9AE}" pid="15" name="Allow Footer Overwrite">
    <vt:bool>true</vt:bool>
  </property>
  <property fmtid="{D5CDD505-2E9C-101B-9397-08002B2CF9AE}" pid="16" name="Multiple Selected">
    <vt:lpwstr>-1</vt:lpwstr>
  </property>
  <property fmtid="{D5CDD505-2E9C-101B-9397-08002B2CF9AE}" pid="17" name="SIPLongWording">
    <vt:lpwstr>_x000d_
_x000d_
</vt:lpwstr>
  </property>
  <property fmtid="{D5CDD505-2E9C-101B-9397-08002B2CF9AE}" pid="18" name="ExpCountry">
    <vt:lpwstr/>
  </property>
</Properties>
</file>